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2" r:id="rId2"/>
    <p:sldId id="260" r:id="rId3"/>
    <p:sldId id="295" r:id="rId4"/>
    <p:sldId id="294" r:id="rId5"/>
    <p:sldId id="296" r:id="rId6"/>
    <p:sldId id="297" r:id="rId7"/>
    <p:sldId id="299" r:id="rId8"/>
    <p:sldId id="300" r:id="rId9"/>
    <p:sldId id="301" r:id="rId10"/>
    <p:sldId id="298" r:id="rId11"/>
    <p:sldId id="292" r:id="rId12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408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4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C65"/>
    <a:srgbClr val="17216B"/>
    <a:srgbClr val="1B3589"/>
    <a:srgbClr val="FF9400"/>
    <a:srgbClr val="115FAD"/>
    <a:srgbClr val="ED1C24"/>
    <a:srgbClr val="37C2F2"/>
    <a:srgbClr val="5D317D"/>
    <a:srgbClr val="FBAC18"/>
    <a:srgbClr val="F47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4" autoAdjust="0"/>
    <p:restoredTop sz="94637"/>
  </p:normalViewPr>
  <p:slideViewPr>
    <p:cSldViewPr snapToGrid="0">
      <p:cViewPr>
        <p:scale>
          <a:sx n="106" d="100"/>
          <a:sy n="106" d="100"/>
        </p:scale>
        <p:origin x="-1764" y="-756"/>
      </p:cViewPr>
      <p:guideLst>
        <p:guide orient="horz" pos="1620"/>
        <p:guide pos="408"/>
        <p:guide pos="4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9E2E2-5EFE-4226-994D-E48E4D5EB3F3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01A0A-6AB1-4605-A222-3BEB30C8D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0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4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1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7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4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3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6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2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1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7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6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D19A-9E6A-4C50-B8CD-B7CE346BFE7B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E4AC-23BD-468A-8215-BF74E003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8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6753" y="1632857"/>
            <a:ext cx="7557247" cy="1370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D95DE0-4731-9D55-8A9B-9CA304CA0BAA}"/>
              </a:ext>
            </a:extLst>
          </p:cNvPr>
          <p:cNvSpPr txBox="1"/>
          <p:nvPr/>
        </p:nvSpPr>
        <p:spPr>
          <a:xfrm>
            <a:off x="1604394" y="1340951"/>
            <a:ext cx="75396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Проект «Создание выездной службы ранней помощи детям и их семьям «Домашний консультант»: мероприятия планируемые </a:t>
            </a:r>
            <a:r>
              <a:rPr lang="ru-RU" sz="2400" b="1" dirty="0" smtClean="0">
                <a:solidFill>
                  <a:srgbClr val="002060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результаты» </a:t>
            </a:r>
          </a:p>
        </p:txBody>
      </p:sp>
    </p:spTree>
    <p:extLst>
      <p:ext uri="{BB962C8B-B14F-4D97-AF65-F5344CB8AC3E}">
        <p14:creationId xmlns:p14="http://schemas.microsoft.com/office/powerpoint/2010/main" val="34397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39"/>
          <p:cNvSpPr/>
          <p:nvPr/>
        </p:nvSpPr>
        <p:spPr>
          <a:xfrm>
            <a:off x="5351237" y="3208547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pic>
        <p:nvPicPr>
          <p:cNvPr id="1027" name="Picture 3" descr="F:\облако\465f466e13ce3ed764275f2dc63b31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593" y="1308852"/>
            <a:ext cx="2366683" cy="2762596"/>
          </a:xfrm>
          <a:prstGeom prst="rect">
            <a:avLst/>
          </a:prstGeom>
          <a:noFill/>
        </p:spPr>
      </p:pic>
      <p:pic>
        <p:nvPicPr>
          <p:cNvPr id="1028" name="Picture 4" descr="F:\облако\e03e505ca4628ef48b7cf5ca31b8a1f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1899" y="1308852"/>
            <a:ext cx="2365487" cy="2761200"/>
          </a:xfrm>
          <a:prstGeom prst="rect">
            <a:avLst/>
          </a:prstGeom>
          <a:noFill/>
        </p:spPr>
      </p:pic>
      <p:sp>
        <p:nvSpPr>
          <p:cNvPr id="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351237" y="776813"/>
            <a:ext cx="256984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FF0000"/>
                </a:solidFill>
              </a:rPr>
              <a:t>Чат для кураторов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71127" y="776814"/>
            <a:ext cx="241614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FF0000"/>
                </a:solidFill>
              </a:rPr>
              <a:t>Чат для родителей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892F8C-7B7B-4003-8EA8-E77514AEDDAC}"/>
              </a:ext>
            </a:extLst>
          </p:cNvPr>
          <p:cNvSpPr txBox="1"/>
          <p:nvPr/>
        </p:nvSpPr>
        <p:spPr>
          <a:xfrm>
            <a:off x="714777" y="3382933"/>
            <a:ext cx="4161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8 (8202) 26-34-88</a:t>
            </a:r>
          </a:p>
          <a:p>
            <a:endParaRPr lang="ru-RU" sz="1200" dirty="0">
              <a:solidFill>
                <a:schemeClr val="accent6">
                  <a:lumMod val="75000"/>
                </a:schemeClr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zabota-cher@kcson.gov35.ru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D95DE0-4731-9D55-8A9B-9CA304CA0BAA}"/>
              </a:ext>
            </a:extLst>
          </p:cNvPr>
          <p:cNvSpPr txBox="1"/>
          <p:nvPr/>
        </p:nvSpPr>
        <p:spPr>
          <a:xfrm>
            <a:off x="529115" y="1384323"/>
            <a:ext cx="625268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8D676F-4845-6253-FFC1-2A4E6AFAAAA4}"/>
              </a:ext>
            </a:extLst>
          </p:cNvPr>
          <p:cNvSpPr txBox="1"/>
          <p:nvPr/>
        </p:nvSpPr>
        <p:spPr>
          <a:xfrm>
            <a:off x="682119" y="2312551"/>
            <a:ext cx="4161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Зятикова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 Яна Сергеевна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методист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БУ СО ВО «КЦСОН «Забота» </a:t>
            </a:r>
          </a:p>
        </p:txBody>
      </p:sp>
    </p:spTree>
    <p:extLst>
      <p:ext uri="{BB962C8B-B14F-4D97-AF65-F5344CB8AC3E}">
        <p14:creationId xmlns:p14="http://schemas.microsoft.com/office/powerpoint/2010/main" val="29133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37"/>
          <p:cNvSpPr/>
          <p:nvPr/>
        </p:nvSpPr>
        <p:spPr>
          <a:xfrm>
            <a:off x="3433691" y="137571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矩形 38"/>
          <p:cNvSpPr/>
          <p:nvPr/>
        </p:nvSpPr>
        <p:spPr>
          <a:xfrm>
            <a:off x="5085597" y="137069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39"/>
          <p:cNvSpPr/>
          <p:nvPr/>
        </p:nvSpPr>
        <p:spPr>
          <a:xfrm>
            <a:off x="5351237" y="3208547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40"/>
          <p:cNvSpPr/>
          <p:nvPr/>
        </p:nvSpPr>
        <p:spPr>
          <a:xfrm>
            <a:off x="3226271" y="3164920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xmlns="" id="{B0A99276-CD22-5991-4B69-10020DC7966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88260" y="645592"/>
            <a:ext cx="7942656" cy="863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altLang="zh-CN" sz="1400" b="1" dirty="0"/>
              <a:t>Повышение доступности ранней помощи в домашних условиях для улучшения функционирования ребенка в возрасте от рождения до 3 лет, которые имеют ограничения жизнедеятельности либо риск развития ограничений жизнедеятельности</a:t>
            </a:r>
            <a:endParaRPr lang="en-US" sz="1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91488" y="116350"/>
            <a:ext cx="6505112" cy="432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zh-CN" b="1" dirty="0" smtClean="0">
                <a:solidFill>
                  <a:schemeClr val="bg1"/>
                </a:solidFill>
              </a:rPr>
              <a:t>ЦЕЛЬ ПРОЕКТА</a:t>
            </a:r>
            <a:endParaRPr lang="ru-RU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1488" y="1509062"/>
            <a:ext cx="6505112" cy="432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sym typeface="+mn-lt"/>
              </a:rPr>
              <a:t>ЗАДАЧИ</a:t>
            </a:r>
            <a:endParaRPr lang="ru-RU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808" y="2106937"/>
            <a:ext cx="86902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- </a:t>
            </a:r>
            <a:r>
              <a:rPr lang="ru-RU" sz="1400" b="1" dirty="0"/>
              <a:t>Нормативное, организационное и методическое обеспечение создания и деятельности выездной службы ранней помощи детям и их семьям «Домашний консультант»</a:t>
            </a:r>
          </a:p>
          <a:p>
            <a:r>
              <a:rPr lang="ru-RU" sz="1400" b="1" dirty="0"/>
              <a:t>- Ресурсное обеспечение деятельности выездной службы ранней помощи детям и их семьям «Домашний консультант»</a:t>
            </a:r>
          </a:p>
          <a:p>
            <a:r>
              <a:rPr lang="ru-RU" sz="1400" b="1" dirty="0"/>
              <a:t>- Содействие физическому и психическому развитию детей</a:t>
            </a:r>
          </a:p>
          <a:p>
            <a:r>
              <a:rPr lang="ru-RU" sz="1400" b="1" dirty="0"/>
              <a:t>- Содействие формированию позитивных взаимоотношений детей и родителей (законных представителей) в семье</a:t>
            </a:r>
          </a:p>
          <a:p>
            <a:r>
              <a:rPr lang="ru-RU" sz="1400" b="1" dirty="0"/>
              <a:t>- Повышение компетентности родителей (законных представителей) в вопросах развития и воспитания ребенка.</a:t>
            </a:r>
          </a:p>
          <a:p>
            <a:r>
              <a:rPr lang="ru-RU" sz="1400" b="1" dirty="0"/>
              <a:t>- Информирование о деятельности выездной службы ранней помощи детям и их семьям «Домашний консультант»</a:t>
            </a:r>
          </a:p>
        </p:txBody>
      </p:sp>
    </p:spTree>
    <p:extLst>
      <p:ext uri="{BB962C8B-B14F-4D97-AF65-F5344CB8AC3E}">
        <p14:creationId xmlns:p14="http://schemas.microsoft.com/office/powerpoint/2010/main" val="29154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37"/>
          <p:cNvSpPr/>
          <p:nvPr/>
        </p:nvSpPr>
        <p:spPr>
          <a:xfrm>
            <a:off x="3433691" y="137571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矩形 38"/>
          <p:cNvSpPr/>
          <p:nvPr/>
        </p:nvSpPr>
        <p:spPr>
          <a:xfrm>
            <a:off x="5085597" y="137069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39"/>
          <p:cNvSpPr/>
          <p:nvPr/>
        </p:nvSpPr>
        <p:spPr>
          <a:xfrm>
            <a:off x="5351237" y="3208547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40"/>
          <p:cNvSpPr/>
          <p:nvPr/>
        </p:nvSpPr>
        <p:spPr>
          <a:xfrm>
            <a:off x="3226271" y="3164920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xmlns="" id="{B0A99276-CD22-5991-4B69-10020DC7966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81135" y="645592"/>
            <a:ext cx="8326371" cy="1712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zh-CN" sz="1400" b="1" dirty="0"/>
              <a:t>Дети-инвалиды в возрасте от рождения до трех лет;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altLang="zh-CN" sz="900" b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zh-CN" sz="1400" b="1" dirty="0"/>
              <a:t>Д</a:t>
            </a:r>
            <a:r>
              <a:rPr lang="ru-RU" altLang="zh-CN" sz="1400" b="1" dirty="0" smtClean="0"/>
              <a:t>ети </a:t>
            </a:r>
            <a:r>
              <a:rPr lang="ru-RU" altLang="zh-CN" sz="1400" b="1" dirty="0"/>
              <a:t>в возрасте от 0 до 3 лет, имеющие ограничение жизнедеятельности или из группы риска;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altLang="zh-CN" sz="800" b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zh-CN" sz="1400" b="1" dirty="0"/>
              <a:t>Д</a:t>
            </a:r>
            <a:r>
              <a:rPr lang="ru-RU" altLang="zh-CN" sz="1400" b="1" dirty="0" smtClean="0"/>
              <a:t>ети </a:t>
            </a:r>
            <a:r>
              <a:rPr lang="ru-RU" altLang="zh-CN" sz="1400" b="1" dirty="0"/>
              <a:t>в возрасте до 3 лет с риском развития ограничений жизнедеятельности в связи с неблагоприятным воздействием биологических факторов или факторов окружающей среды;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altLang="zh-CN" sz="900" b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zh-CN" sz="1400" b="1" dirty="0" smtClean="0"/>
              <a:t>Родители </a:t>
            </a:r>
            <a:r>
              <a:rPr lang="ru-RU" altLang="zh-CN" sz="1400" b="1" dirty="0"/>
              <a:t>детей и других непосредственно ухаживающих за ребенком </a:t>
            </a:r>
            <a:r>
              <a:rPr lang="ru-RU" altLang="zh-CN" sz="1400" b="1" dirty="0" smtClean="0"/>
              <a:t>лиц </a:t>
            </a:r>
            <a:r>
              <a:rPr lang="ru-RU" altLang="zh-CN" sz="1400" b="1" dirty="0"/>
              <a:t>в семье в целом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1488" y="116350"/>
            <a:ext cx="6505112" cy="432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sym typeface="+mn-lt"/>
              </a:rPr>
              <a:t>ЦЕЛЕВАЯ ГРУППА</a:t>
            </a:r>
            <a:endParaRPr lang="ru-RU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1135" y="2209306"/>
            <a:ext cx="6505112" cy="432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sym typeface="+mn-lt"/>
              </a:rPr>
              <a:t>СРОКИ </a:t>
            </a:r>
            <a:r>
              <a:rPr lang="ru-RU" b="1" dirty="0">
                <a:solidFill>
                  <a:schemeClr val="bg1"/>
                </a:solidFill>
                <a:sym typeface="+mn-lt"/>
              </a:rPr>
              <a:t>РЕАЛИЗАЦИИ с 1 апреля 2025 г. по 31 декабря 2026 г.  </a:t>
            </a:r>
            <a:endParaRPr lang="ru-RU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1026" name="Picture 2" descr="\\SETKA\shared\Домашний консультант\ФОТО\29.05.2025 _ п. Суда (диагностка первичная, консультирование, офрмление документов)\6cQew1vsAj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" y="2812549"/>
            <a:ext cx="2238014" cy="167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TKA\shared\Домашний консультант\ФОТО\25.06.2025 Шексна\os2NEEGEmoJ__GprHDUr1yEV9eETp511cmxvpj4Ep3SOuyDBvtSVWL7iloGgJ4T-I4nL69EXS9nJdp5aLMCYDv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328" y="2812549"/>
            <a:ext cx="2235684" cy="167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TKA\shared\Домашний консультант\ФОТО\23.05.2025 _ Кадуй\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62" y="2831007"/>
            <a:ext cx="2188792" cy="1641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300512" y="207099"/>
            <a:ext cx="4815772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Соисполнители проекта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组合 1"/>
          <p:cNvGrpSpPr/>
          <p:nvPr/>
        </p:nvGrpSpPr>
        <p:grpSpPr>
          <a:xfrm>
            <a:off x="3486497" y="1509062"/>
            <a:ext cx="2041323" cy="3081503"/>
            <a:chOff x="4648663" y="2215290"/>
            <a:chExt cx="2721764" cy="4108670"/>
          </a:xfrm>
        </p:grpSpPr>
        <p:sp>
          <p:nvSpPr>
            <p:cNvPr id="7" name="任意多边形 13"/>
            <p:cNvSpPr/>
            <p:nvPr/>
          </p:nvSpPr>
          <p:spPr>
            <a:xfrm>
              <a:off x="4648663" y="2215290"/>
              <a:ext cx="2721764" cy="3285383"/>
            </a:xfrm>
            <a:custGeom>
              <a:avLst/>
              <a:gdLst>
                <a:gd name="connsiteX0" fmla="*/ 1195827 w 2382916"/>
                <a:gd name="connsiteY0" fmla="*/ 0 h 2876366"/>
                <a:gd name="connsiteX1" fmla="*/ 1953127 w 2382916"/>
                <a:gd name="connsiteY1" fmla="*/ 2163140 h 2876366"/>
                <a:gd name="connsiteX2" fmla="*/ 1622815 w 2382916"/>
                <a:gd name="connsiteY2" fmla="*/ 2706946 h 2876366"/>
                <a:gd name="connsiteX3" fmla="*/ 1505998 w 2382916"/>
                <a:gd name="connsiteY3" fmla="*/ 2876130 h 2876366"/>
                <a:gd name="connsiteX4" fmla="*/ 893712 w 2382916"/>
                <a:gd name="connsiteY4" fmla="*/ 2876130 h 2876366"/>
                <a:gd name="connsiteX5" fmla="*/ 788979 w 2382916"/>
                <a:gd name="connsiteY5" fmla="*/ 2735143 h 2876366"/>
                <a:gd name="connsiteX6" fmla="*/ 438526 w 2382916"/>
                <a:gd name="connsiteY6" fmla="*/ 2187309 h 2876366"/>
                <a:gd name="connsiteX7" fmla="*/ 1195827 w 2382916"/>
                <a:gd name="connsiteY7" fmla="*/ 0 h 2876366"/>
                <a:gd name="connsiteX8" fmla="*/ 1191458 w 2382916"/>
                <a:gd name="connsiteY8" fmla="*/ 185295 h 2876366"/>
                <a:gd name="connsiteX9" fmla="*/ 194480 w 2382916"/>
                <a:gd name="connsiteY9" fmla="*/ 1182273 h 2876366"/>
                <a:gd name="connsiteX10" fmla="*/ 1191458 w 2382916"/>
                <a:gd name="connsiteY10" fmla="*/ 2179251 h 2876366"/>
                <a:gd name="connsiteX11" fmla="*/ 2188436 w 2382916"/>
                <a:gd name="connsiteY11" fmla="*/ 1182273 h 2876366"/>
                <a:gd name="connsiteX12" fmla="*/ 1191458 w 2382916"/>
                <a:gd name="connsiteY12" fmla="*/ 185295 h 287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2916" h="2876366">
                  <a:moveTo>
                    <a:pt x="1195827" y="0"/>
                  </a:moveTo>
                  <a:cubicBezTo>
                    <a:pt x="2036376" y="12085"/>
                    <a:pt x="2937349" y="1063442"/>
                    <a:pt x="1953127" y="2163140"/>
                  </a:cubicBezTo>
                  <a:cubicBezTo>
                    <a:pt x="1818853" y="2283986"/>
                    <a:pt x="1616101" y="2513592"/>
                    <a:pt x="1622815" y="2706946"/>
                  </a:cubicBezTo>
                  <a:cubicBezTo>
                    <a:pt x="1632215" y="2815707"/>
                    <a:pt x="1577163" y="2868074"/>
                    <a:pt x="1505998" y="2876130"/>
                  </a:cubicBezTo>
                  <a:lnTo>
                    <a:pt x="893712" y="2876130"/>
                  </a:lnTo>
                  <a:cubicBezTo>
                    <a:pt x="790322" y="2881501"/>
                    <a:pt x="815833" y="2794224"/>
                    <a:pt x="788979" y="2735143"/>
                  </a:cubicBezTo>
                  <a:cubicBezTo>
                    <a:pt x="712442" y="2463912"/>
                    <a:pt x="587570" y="2321582"/>
                    <a:pt x="438526" y="2187309"/>
                  </a:cubicBezTo>
                  <a:cubicBezTo>
                    <a:pt x="-537639" y="1232627"/>
                    <a:pt x="294854" y="12085"/>
                    <a:pt x="1195827" y="0"/>
                  </a:cubicBezTo>
                  <a:close/>
                  <a:moveTo>
                    <a:pt x="1191458" y="185295"/>
                  </a:moveTo>
                  <a:cubicBezTo>
                    <a:pt x="640842" y="185295"/>
                    <a:pt x="194480" y="631657"/>
                    <a:pt x="194480" y="1182273"/>
                  </a:cubicBezTo>
                  <a:cubicBezTo>
                    <a:pt x="194480" y="1732889"/>
                    <a:pt x="640842" y="2179251"/>
                    <a:pt x="1191458" y="2179251"/>
                  </a:cubicBezTo>
                  <a:cubicBezTo>
                    <a:pt x="1742074" y="2179251"/>
                    <a:pt x="2188436" y="1732889"/>
                    <a:pt x="2188436" y="1182273"/>
                  </a:cubicBezTo>
                  <a:cubicBezTo>
                    <a:pt x="2188436" y="631657"/>
                    <a:pt x="1742074" y="185295"/>
                    <a:pt x="1191458" y="18529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椭圆 18"/>
            <p:cNvSpPr/>
            <p:nvPr/>
          </p:nvSpPr>
          <p:spPr>
            <a:xfrm>
              <a:off x="5649676" y="5624630"/>
              <a:ext cx="760544" cy="69933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圆角矩形 19"/>
            <p:cNvSpPr/>
            <p:nvPr/>
          </p:nvSpPr>
          <p:spPr>
            <a:xfrm>
              <a:off x="5559036" y="5546412"/>
              <a:ext cx="920200" cy="556722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任意多边形 28"/>
          <p:cNvSpPr/>
          <p:nvPr/>
        </p:nvSpPr>
        <p:spPr>
          <a:xfrm>
            <a:off x="3275689" y="1068724"/>
            <a:ext cx="862532" cy="1047361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任意多边形 29"/>
          <p:cNvSpPr/>
          <p:nvPr/>
        </p:nvSpPr>
        <p:spPr>
          <a:xfrm rot="1108010">
            <a:off x="2716406" y="2410586"/>
            <a:ext cx="1144175" cy="827327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任意多边形 30"/>
          <p:cNvSpPr/>
          <p:nvPr/>
        </p:nvSpPr>
        <p:spPr>
          <a:xfrm rot="494188" flipH="1">
            <a:off x="5026163" y="1163689"/>
            <a:ext cx="862532" cy="1047361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任意多边形 31"/>
          <p:cNvSpPr/>
          <p:nvPr/>
        </p:nvSpPr>
        <p:spPr>
          <a:xfrm flipH="1">
            <a:off x="4955732" y="2873001"/>
            <a:ext cx="1144175" cy="827327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椭圆 33"/>
          <p:cNvSpPr/>
          <p:nvPr/>
        </p:nvSpPr>
        <p:spPr>
          <a:xfrm>
            <a:off x="3760532" y="1771164"/>
            <a:ext cx="1505031" cy="15050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37"/>
          <p:cNvSpPr/>
          <p:nvPr/>
        </p:nvSpPr>
        <p:spPr>
          <a:xfrm>
            <a:off x="3433691" y="137571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矩形 38"/>
          <p:cNvSpPr/>
          <p:nvPr/>
        </p:nvSpPr>
        <p:spPr>
          <a:xfrm>
            <a:off x="5340218" y="142083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39"/>
          <p:cNvSpPr/>
          <p:nvPr/>
        </p:nvSpPr>
        <p:spPr>
          <a:xfrm>
            <a:off x="5457429" y="3208547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40"/>
          <p:cNvSpPr/>
          <p:nvPr/>
        </p:nvSpPr>
        <p:spPr>
          <a:xfrm>
            <a:off x="3013128" y="2651503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zh-CN" dirty="0">
                <a:solidFill>
                  <a:schemeClr val="bg1"/>
                </a:solidFill>
                <a:latin typeface="Open Sans" panose="020B0606030504020204" pitchFamily="34" charset="0"/>
                <a:ea typeface="微软雅黑" panose="020B0503020204020204" pitchFamily="34" charset="-122"/>
                <a:cs typeface="Open Sans" panose="020B0606030504020204" pitchFamily="34" charset="0"/>
              </a:rPr>
              <a:t>5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3242" y="940786"/>
            <a:ext cx="2342763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altLang="zh-CN" sz="1600" b="1" dirty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БУ СО ВО «КЦСОН Белозерского района»</a:t>
            </a:r>
            <a:endParaRPr lang="en-US" sz="1600" dirty="0">
              <a:solidFill>
                <a:srgbClr val="18478F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075346" y="2873001"/>
            <a:ext cx="2268650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altLang="zh-CN" sz="1600" b="1" dirty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АНО «ЦСИ «Вместе!»</a:t>
            </a:r>
          </a:p>
          <a:p>
            <a:pPr algn="r"/>
            <a:r>
              <a:rPr lang="ru-RU" sz="1600" b="1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МДОУ </a:t>
            </a:r>
            <a:r>
              <a:rPr lang="ru-RU" sz="1600" b="1" smtClean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«Судский</a:t>
            </a:r>
            <a:r>
              <a:rPr lang="ru-RU" sz="1600" b="1" dirty="0" smtClean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600" b="1" dirty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детский сад </a:t>
            </a:r>
            <a:r>
              <a:rPr lang="ru-RU" sz="1600" b="1" dirty="0" smtClean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«Светлячок» </a:t>
            </a:r>
            <a:endParaRPr lang="en-US" sz="1600" b="1" dirty="0">
              <a:solidFill>
                <a:srgbClr val="18478F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6" name="Picture 2" descr="D:\общая\пиктограмма3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95056" y="2068052"/>
            <a:ext cx="1001487" cy="1001487"/>
          </a:xfrm>
          <a:prstGeom prst="rect">
            <a:avLst/>
          </a:prstGeom>
          <a:noFill/>
        </p:spPr>
      </p:pic>
      <p:sp>
        <p:nvSpPr>
          <p:cNvPr id="2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16011" y="2460661"/>
            <a:ext cx="2342763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altLang="zh-CN" sz="1600" b="1" dirty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БУ СО ВО «КЦСОН </a:t>
            </a:r>
            <a:r>
              <a:rPr lang="ru-RU" altLang="zh-CN" sz="1600" b="1" dirty="0" err="1" smtClean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Кадуйского</a:t>
            </a:r>
            <a:endParaRPr lang="ru-RU" altLang="zh-CN" sz="1600" b="1" dirty="0" smtClean="0">
              <a:solidFill>
                <a:srgbClr val="18478F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/>
            <a:r>
              <a:rPr lang="ru-RU" altLang="zh-CN" sz="1600" b="1" dirty="0" smtClean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altLang="zh-CN" sz="1600" b="1" dirty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района»</a:t>
            </a:r>
            <a:endParaRPr lang="en-US" sz="1600" dirty="0">
              <a:solidFill>
                <a:srgbClr val="18478F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038290" y="972797"/>
            <a:ext cx="2342763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altLang="zh-CN" sz="1600" b="1" dirty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БУ СО ВО «КЦСОН </a:t>
            </a:r>
            <a:r>
              <a:rPr lang="ru-RU" altLang="zh-CN" sz="1600" b="1" dirty="0" err="1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Устюженского</a:t>
            </a:r>
            <a:r>
              <a:rPr lang="ru-RU" altLang="zh-CN" sz="1600" b="1" dirty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района «Гармония»</a:t>
            </a:r>
            <a:endParaRPr lang="en-US" sz="1600" dirty="0">
              <a:solidFill>
                <a:srgbClr val="18478F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32926" y="3769400"/>
            <a:ext cx="2342763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altLang="zh-CN" sz="1600" b="1" dirty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БУ СО ВО «КЦСОН </a:t>
            </a:r>
            <a:r>
              <a:rPr lang="ru-RU" altLang="zh-CN" sz="1600" b="1" dirty="0" smtClean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Шекснинского</a:t>
            </a:r>
          </a:p>
          <a:p>
            <a:pPr algn="r"/>
            <a:r>
              <a:rPr lang="ru-RU" altLang="zh-CN" sz="1600" b="1" dirty="0" smtClean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altLang="zh-CN" sz="1600" b="1" dirty="0">
                <a:solidFill>
                  <a:srgbClr val="18478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района»</a:t>
            </a:r>
            <a:endParaRPr lang="en-US" sz="1600" dirty="0">
              <a:solidFill>
                <a:srgbClr val="18478F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7" name="任意多边形 29"/>
          <p:cNvSpPr/>
          <p:nvPr/>
        </p:nvSpPr>
        <p:spPr>
          <a:xfrm rot="19850996">
            <a:off x="3508728" y="3356668"/>
            <a:ext cx="1144175" cy="827327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矩形 40"/>
          <p:cNvSpPr/>
          <p:nvPr/>
        </p:nvSpPr>
        <p:spPr>
          <a:xfrm>
            <a:off x="3875624" y="3527203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zh-CN" dirty="0">
                <a:solidFill>
                  <a:schemeClr val="bg1"/>
                </a:solidFill>
                <a:latin typeface="Open Sans" panose="020B0606030504020204" pitchFamily="34" charset="0"/>
                <a:ea typeface="微软雅黑" panose="020B0503020204020204" pitchFamily="34" charset="-122"/>
                <a:cs typeface="Open Sans" panose="020B0606030504020204" pitchFamily="34" charset="0"/>
              </a:rPr>
              <a:t>4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300512" y="90554"/>
            <a:ext cx="7122264" cy="783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Мобильный офис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выездная междисциплинарная бригада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矩形 37"/>
          <p:cNvSpPr/>
          <p:nvPr/>
        </p:nvSpPr>
        <p:spPr>
          <a:xfrm>
            <a:off x="3433691" y="137571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矩形 38"/>
          <p:cNvSpPr/>
          <p:nvPr/>
        </p:nvSpPr>
        <p:spPr>
          <a:xfrm>
            <a:off x="5085597" y="137069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39"/>
          <p:cNvSpPr/>
          <p:nvPr/>
        </p:nvSpPr>
        <p:spPr>
          <a:xfrm>
            <a:off x="5351237" y="3208547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40"/>
          <p:cNvSpPr/>
          <p:nvPr/>
        </p:nvSpPr>
        <p:spPr>
          <a:xfrm>
            <a:off x="3226271" y="3164920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24" name="组合 14"/>
          <p:cNvGrpSpPr>
            <a:grpSpLocks/>
          </p:cNvGrpSpPr>
          <p:nvPr/>
        </p:nvGrpSpPr>
        <p:grpSpPr bwMode="auto">
          <a:xfrm>
            <a:off x="1411749" y="918515"/>
            <a:ext cx="307181" cy="625304"/>
            <a:chOff x="7097769" y="2557319"/>
            <a:chExt cx="404812" cy="8556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MH_Other_3"/>
            <p:cNvSpPr/>
            <p:nvPr/>
          </p:nvSpPr>
          <p:spPr>
            <a:xfrm>
              <a:off x="7097769" y="2557319"/>
              <a:ext cx="190139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grp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MH_Other_4"/>
            <p:cNvCxnSpPr/>
            <p:nvPr/>
          </p:nvCxnSpPr>
          <p:spPr>
            <a:xfrm>
              <a:off x="7286374" y="2983622"/>
              <a:ext cx="216207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MH_Other_5"/>
            <p:cNvSpPr/>
            <p:nvPr/>
          </p:nvSpPr>
          <p:spPr>
            <a:xfrm>
              <a:off x="7226573" y="2924032"/>
              <a:ext cx="119604" cy="117653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32" name="组合 54"/>
          <p:cNvGrpSpPr>
            <a:grpSpLocks/>
          </p:cNvGrpSpPr>
          <p:nvPr/>
        </p:nvGrpSpPr>
        <p:grpSpPr bwMode="auto">
          <a:xfrm>
            <a:off x="331629" y="775640"/>
            <a:ext cx="763298" cy="732499"/>
            <a:chOff x="6143681" y="2577957"/>
            <a:chExt cx="1003300" cy="10033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MH_Other_1"/>
            <p:cNvSpPr/>
            <p:nvPr/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34" name="MH_Other_2"/>
            <p:cNvSpPr/>
            <p:nvPr/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35" name="组合 14"/>
          <p:cNvGrpSpPr>
            <a:grpSpLocks/>
          </p:cNvGrpSpPr>
          <p:nvPr/>
        </p:nvGrpSpPr>
        <p:grpSpPr bwMode="auto">
          <a:xfrm>
            <a:off x="1437955" y="1936583"/>
            <a:ext cx="307181" cy="625304"/>
            <a:chOff x="7097769" y="2557319"/>
            <a:chExt cx="404812" cy="8556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MH_Other_3"/>
            <p:cNvSpPr/>
            <p:nvPr/>
          </p:nvSpPr>
          <p:spPr>
            <a:xfrm>
              <a:off x="7097769" y="2557319"/>
              <a:ext cx="190139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grp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MH_Other_4"/>
            <p:cNvCxnSpPr/>
            <p:nvPr/>
          </p:nvCxnSpPr>
          <p:spPr>
            <a:xfrm>
              <a:off x="7286374" y="2983622"/>
              <a:ext cx="216207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MH_Other_5"/>
            <p:cNvSpPr/>
            <p:nvPr/>
          </p:nvSpPr>
          <p:spPr>
            <a:xfrm>
              <a:off x="7226573" y="2924032"/>
              <a:ext cx="119604" cy="117653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39" name="组合 54"/>
          <p:cNvGrpSpPr>
            <a:grpSpLocks/>
          </p:cNvGrpSpPr>
          <p:nvPr/>
        </p:nvGrpSpPr>
        <p:grpSpPr bwMode="auto">
          <a:xfrm>
            <a:off x="357835" y="1818050"/>
            <a:ext cx="763298" cy="732499"/>
            <a:chOff x="6143681" y="2577957"/>
            <a:chExt cx="1003300" cy="10033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MH_Other_1"/>
            <p:cNvSpPr/>
            <p:nvPr/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41" name="MH_Other_2"/>
            <p:cNvSpPr/>
            <p:nvPr/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42" name="组合 14"/>
          <p:cNvGrpSpPr>
            <a:grpSpLocks/>
          </p:cNvGrpSpPr>
          <p:nvPr/>
        </p:nvGrpSpPr>
        <p:grpSpPr bwMode="auto">
          <a:xfrm>
            <a:off x="1412209" y="2954651"/>
            <a:ext cx="307181" cy="625304"/>
            <a:chOff x="7097769" y="2557319"/>
            <a:chExt cx="404812" cy="8556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3" name="MH_Other_3"/>
            <p:cNvSpPr/>
            <p:nvPr/>
          </p:nvSpPr>
          <p:spPr>
            <a:xfrm>
              <a:off x="7097769" y="2557319"/>
              <a:ext cx="190139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grp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4" name="MH_Other_4"/>
            <p:cNvCxnSpPr/>
            <p:nvPr/>
          </p:nvCxnSpPr>
          <p:spPr>
            <a:xfrm>
              <a:off x="7286374" y="2983622"/>
              <a:ext cx="216207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MH_Other_5"/>
            <p:cNvSpPr/>
            <p:nvPr/>
          </p:nvSpPr>
          <p:spPr>
            <a:xfrm>
              <a:off x="7226573" y="2924032"/>
              <a:ext cx="119604" cy="117653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46" name="组合 54"/>
          <p:cNvGrpSpPr>
            <a:grpSpLocks/>
          </p:cNvGrpSpPr>
          <p:nvPr/>
        </p:nvGrpSpPr>
        <p:grpSpPr bwMode="auto">
          <a:xfrm>
            <a:off x="332089" y="2860460"/>
            <a:ext cx="763298" cy="732499"/>
            <a:chOff x="6143681" y="2577957"/>
            <a:chExt cx="1003300" cy="10033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7" name="MH_Other_1"/>
            <p:cNvSpPr/>
            <p:nvPr/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48" name="MH_Other_2"/>
            <p:cNvSpPr/>
            <p:nvPr/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49" name="组合 14"/>
          <p:cNvGrpSpPr>
            <a:grpSpLocks/>
          </p:cNvGrpSpPr>
          <p:nvPr/>
        </p:nvGrpSpPr>
        <p:grpSpPr bwMode="auto">
          <a:xfrm>
            <a:off x="1399457" y="3972720"/>
            <a:ext cx="307181" cy="625304"/>
            <a:chOff x="7097769" y="2557319"/>
            <a:chExt cx="404812" cy="8556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0" name="MH_Other_3"/>
            <p:cNvSpPr/>
            <p:nvPr/>
          </p:nvSpPr>
          <p:spPr>
            <a:xfrm>
              <a:off x="7097769" y="2557319"/>
              <a:ext cx="190139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grp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1" name="MH_Other_4"/>
            <p:cNvCxnSpPr/>
            <p:nvPr/>
          </p:nvCxnSpPr>
          <p:spPr>
            <a:xfrm>
              <a:off x="7286374" y="2983622"/>
              <a:ext cx="216207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MH_Other_5"/>
            <p:cNvSpPr/>
            <p:nvPr/>
          </p:nvSpPr>
          <p:spPr>
            <a:xfrm>
              <a:off x="7226573" y="2924032"/>
              <a:ext cx="119604" cy="117653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53" name="组合 54"/>
          <p:cNvGrpSpPr>
            <a:grpSpLocks/>
          </p:cNvGrpSpPr>
          <p:nvPr/>
        </p:nvGrpSpPr>
        <p:grpSpPr bwMode="auto">
          <a:xfrm>
            <a:off x="319337" y="3902869"/>
            <a:ext cx="763298" cy="732499"/>
            <a:chOff x="6143681" y="2577957"/>
            <a:chExt cx="1003300" cy="10033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4" name="MH_Other_1"/>
            <p:cNvSpPr/>
            <p:nvPr/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55" name="MH_Other_2"/>
            <p:cNvSpPr/>
            <p:nvPr/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sp>
        <p:nvSpPr>
          <p:cNvPr id="5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054888" y="947714"/>
            <a:ext cx="636297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altLang="zh-CN" b="1" dirty="0"/>
              <a:t>совершит </a:t>
            </a:r>
            <a:r>
              <a:rPr lang="ru-RU" altLang="zh-CN" b="1" dirty="0" smtClean="0"/>
              <a:t>выезды </a:t>
            </a:r>
            <a:r>
              <a:rPr lang="ru-RU" altLang="zh-CN" b="1" dirty="0"/>
              <a:t>в 30 семей, проживающих в 5 населённых пунктах Вологодской </a:t>
            </a:r>
            <a:r>
              <a:rPr lang="ru-RU" altLang="zh-CN" b="1" dirty="0" smtClean="0"/>
              <a:t>области</a:t>
            </a:r>
            <a:endParaRPr lang="en-US" b="1" dirty="0"/>
          </a:p>
        </p:txBody>
      </p:sp>
      <p:sp>
        <p:nvSpPr>
          <p:cNvPr id="5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095541" y="1824507"/>
            <a:ext cx="6444279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altLang="zh-CN" b="1" dirty="0"/>
              <a:t>проведена углубленная диагностика с детьми, родителям оказана консультация по ее результатам, даны рекомендации по организации развивающей среды </a:t>
            </a:r>
            <a:r>
              <a:rPr lang="ru-RU" altLang="zh-CN" b="1" dirty="0" smtClean="0"/>
              <a:t>дома</a:t>
            </a:r>
            <a:endParaRPr lang="en-US" b="1" dirty="0"/>
          </a:p>
        </p:txBody>
      </p:sp>
      <p:sp>
        <p:nvSpPr>
          <p:cNvPr id="5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136196" y="3053351"/>
            <a:ext cx="63629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altLang="zh-CN" b="1" dirty="0"/>
              <a:t>проведены совместные </a:t>
            </a:r>
            <a:r>
              <a:rPr lang="ru-RU" altLang="zh-CN" b="1" dirty="0" smtClean="0"/>
              <a:t>занятия родителей и детей</a:t>
            </a:r>
            <a:endParaRPr lang="en-US" b="1" dirty="0"/>
          </a:p>
        </p:txBody>
      </p:sp>
      <p:sp>
        <p:nvSpPr>
          <p:cNvPr id="5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095541" y="3950160"/>
            <a:ext cx="636297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altLang="zh-CN" b="1" dirty="0"/>
              <a:t>закрепят двух кураторов из района и «Заботы», которые будут сопровождать </a:t>
            </a:r>
            <a:r>
              <a:rPr lang="ru-RU" altLang="zh-CN" b="1" dirty="0" smtClean="0"/>
              <a:t>семью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35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300512" y="137862"/>
            <a:ext cx="7122264" cy="783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«Мобильная игротека»-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пункт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проката развивающего и игрового оборудования </a:t>
            </a:r>
          </a:p>
        </p:txBody>
      </p:sp>
      <p:sp>
        <p:nvSpPr>
          <p:cNvPr id="20" name="矩形 37"/>
          <p:cNvSpPr/>
          <p:nvPr/>
        </p:nvSpPr>
        <p:spPr>
          <a:xfrm>
            <a:off x="3433691" y="137571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矩形 38"/>
          <p:cNvSpPr/>
          <p:nvPr/>
        </p:nvSpPr>
        <p:spPr>
          <a:xfrm>
            <a:off x="5085597" y="137069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39"/>
          <p:cNvSpPr/>
          <p:nvPr/>
        </p:nvSpPr>
        <p:spPr>
          <a:xfrm>
            <a:off x="5351237" y="3208547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40"/>
          <p:cNvSpPr/>
          <p:nvPr/>
        </p:nvSpPr>
        <p:spPr>
          <a:xfrm>
            <a:off x="3226271" y="3164920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24" name="组合 14"/>
          <p:cNvGrpSpPr>
            <a:grpSpLocks/>
          </p:cNvGrpSpPr>
          <p:nvPr/>
        </p:nvGrpSpPr>
        <p:grpSpPr bwMode="auto">
          <a:xfrm>
            <a:off x="1399457" y="1494914"/>
            <a:ext cx="307181" cy="625304"/>
            <a:chOff x="7097769" y="2557319"/>
            <a:chExt cx="404812" cy="8556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MH_Other_3"/>
            <p:cNvSpPr/>
            <p:nvPr/>
          </p:nvSpPr>
          <p:spPr>
            <a:xfrm>
              <a:off x="7097769" y="2557319"/>
              <a:ext cx="190139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grp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MH_Other_4"/>
            <p:cNvCxnSpPr/>
            <p:nvPr/>
          </p:nvCxnSpPr>
          <p:spPr>
            <a:xfrm>
              <a:off x="7286374" y="2983622"/>
              <a:ext cx="216207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MH_Other_5"/>
            <p:cNvSpPr/>
            <p:nvPr/>
          </p:nvSpPr>
          <p:spPr>
            <a:xfrm>
              <a:off x="7226573" y="2924032"/>
              <a:ext cx="119604" cy="117653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32" name="组合 54"/>
          <p:cNvGrpSpPr>
            <a:grpSpLocks/>
          </p:cNvGrpSpPr>
          <p:nvPr/>
        </p:nvGrpSpPr>
        <p:grpSpPr bwMode="auto">
          <a:xfrm>
            <a:off x="345543" y="1387719"/>
            <a:ext cx="763298" cy="732499"/>
            <a:chOff x="6143681" y="2577957"/>
            <a:chExt cx="1003300" cy="10033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MH_Other_1"/>
            <p:cNvSpPr/>
            <p:nvPr/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34" name="MH_Other_2"/>
            <p:cNvSpPr/>
            <p:nvPr/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42" name="组合 14"/>
          <p:cNvGrpSpPr>
            <a:grpSpLocks/>
          </p:cNvGrpSpPr>
          <p:nvPr/>
        </p:nvGrpSpPr>
        <p:grpSpPr bwMode="auto">
          <a:xfrm>
            <a:off x="1399457" y="2944082"/>
            <a:ext cx="307181" cy="625304"/>
            <a:chOff x="7097769" y="2557319"/>
            <a:chExt cx="404812" cy="8556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3" name="MH_Other_3"/>
            <p:cNvSpPr/>
            <p:nvPr/>
          </p:nvSpPr>
          <p:spPr>
            <a:xfrm>
              <a:off x="7097769" y="2557319"/>
              <a:ext cx="190139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grp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4" name="MH_Other_4"/>
            <p:cNvCxnSpPr/>
            <p:nvPr/>
          </p:nvCxnSpPr>
          <p:spPr>
            <a:xfrm>
              <a:off x="7286374" y="2983622"/>
              <a:ext cx="216207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MH_Other_5"/>
            <p:cNvSpPr/>
            <p:nvPr/>
          </p:nvSpPr>
          <p:spPr>
            <a:xfrm>
              <a:off x="7226573" y="2924032"/>
              <a:ext cx="119604" cy="117653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46" name="组合 54"/>
          <p:cNvGrpSpPr>
            <a:grpSpLocks/>
          </p:cNvGrpSpPr>
          <p:nvPr/>
        </p:nvGrpSpPr>
        <p:grpSpPr bwMode="auto">
          <a:xfrm>
            <a:off x="345543" y="2840643"/>
            <a:ext cx="763298" cy="732499"/>
            <a:chOff x="6143681" y="2577957"/>
            <a:chExt cx="1003300" cy="10033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7" name="MH_Other_1"/>
            <p:cNvSpPr/>
            <p:nvPr/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48" name="MH_Other_2"/>
            <p:cNvSpPr/>
            <p:nvPr/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sp>
        <p:nvSpPr>
          <p:cNvPr id="5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054888" y="947714"/>
            <a:ext cx="6362971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altLang="zh-CN" b="1" dirty="0"/>
              <a:t>30 семей, проживающих в удаленных районах области, смогут использовать новое развивающее оборудование дома, при этом получить консультации куратора по специфике его эксплуатации (для проведения занятий в домашних условиях выдаются дидактические пособия и развивающие материалы</a:t>
            </a:r>
            <a:r>
              <a:rPr lang="ru-RU" altLang="zh-CN" b="1" dirty="0" smtClean="0"/>
              <a:t>)</a:t>
            </a:r>
            <a:endParaRPr lang="en-US" b="1" dirty="0"/>
          </a:p>
        </p:txBody>
      </p:sp>
      <p:sp>
        <p:nvSpPr>
          <p:cNvPr id="5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103483" y="2806611"/>
            <a:ext cx="6362971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altLang="zh-CN" b="1" dirty="0"/>
              <a:t>каждой семье закупят и сформируют универсальные комплекты игрового оборудования, которые будут использоваться в рамках </a:t>
            </a:r>
            <a:r>
              <a:rPr lang="ru-RU" altLang="zh-CN" b="1" dirty="0" err="1"/>
              <a:t>игротерапевтического</a:t>
            </a:r>
            <a:r>
              <a:rPr lang="ru-RU" altLang="zh-CN" b="1" dirty="0"/>
              <a:t> кабинета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42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37"/>
          <p:cNvSpPr/>
          <p:nvPr/>
        </p:nvSpPr>
        <p:spPr>
          <a:xfrm>
            <a:off x="3433691" y="137571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矩形 38"/>
          <p:cNvSpPr/>
          <p:nvPr/>
        </p:nvSpPr>
        <p:spPr>
          <a:xfrm>
            <a:off x="5085597" y="137069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39"/>
          <p:cNvSpPr/>
          <p:nvPr/>
        </p:nvSpPr>
        <p:spPr>
          <a:xfrm>
            <a:off x="5351237" y="3208547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40"/>
          <p:cNvSpPr/>
          <p:nvPr/>
        </p:nvSpPr>
        <p:spPr>
          <a:xfrm>
            <a:off x="3226271" y="3164920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24" name="组合 14"/>
          <p:cNvGrpSpPr>
            <a:grpSpLocks/>
          </p:cNvGrpSpPr>
          <p:nvPr/>
        </p:nvGrpSpPr>
        <p:grpSpPr bwMode="auto">
          <a:xfrm>
            <a:off x="1411749" y="918515"/>
            <a:ext cx="307181" cy="625304"/>
            <a:chOff x="7097769" y="2557319"/>
            <a:chExt cx="404812" cy="8556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MH_Other_3"/>
            <p:cNvSpPr/>
            <p:nvPr/>
          </p:nvSpPr>
          <p:spPr>
            <a:xfrm>
              <a:off x="7097769" y="2557319"/>
              <a:ext cx="190139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MH_Other_4"/>
            <p:cNvCxnSpPr/>
            <p:nvPr/>
          </p:nvCxnSpPr>
          <p:spPr>
            <a:xfrm>
              <a:off x="7286374" y="2983622"/>
              <a:ext cx="216207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MH_Other_5"/>
            <p:cNvSpPr/>
            <p:nvPr/>
          </p:nvSpPr>
          <p:spPr>
            <a:xfrm>
              <a:off x="7226573" y="2924032"/>
              <a:ext cx="119604" cy="117653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32" name="组合 54"/>
          <p:cNvGrpSpPr>
            <a:grpSpLocks/>
          </p:cNvGrpSpPr>
          <p:nvPr/>
        </p:nvGrpSpPr>
        <p:grpSpPr bwMode="auto">
          <a:xfrm>
            <a:off x="331629" y="775640"/>
            <a:ext cx="763298" cy="732499"/>
            <a:chOff x="6143681" y="2577957"/>
            <a:chExt cx="1003300" cy="10033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MH_Other_1"/>
            <p:cNvSpPr/>
            <p:nvPr/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34" name="MH_Other_2"/>
            <p:cNvSpPr/>
            <p:nvPr/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35" name="组合 14"/>
          <p:cNvGrpSpPr>
            <a:grpSpLocks/>
          </p:cNvGrpSpPr>
          <p:nvPr/>
        </p:nvGrpSpPr>
        <p:grpSpPr bwMode="auto">
          <a:xfrm>
            <a:off x="1437955" y="1936583"/>
            <a:ext cx="307181" cy="625304"/>
            <a:chOff x="7097769" y="2557319"/>
            <a:chExt cx="404812" cy="8556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MH_Other_3"/>
            <p:cNvSpPr/>
            <p:nvPr/>
          </p:nvSpPr>
          <p:spPr>
            <a:xfrm>
              <a:off x="7097769" y="2557319"/>
              <a:ext cx="190139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MH_Other_4"/>
            <p:cNvCxnSpPr/>
            <p:nvPr/>
          </p:nvCxnSpPr>
          <p:spPr>
            <a:xfrm>
              <a:off x="7286374" y="2983622"/>
              <a:ext cx="216207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MH_Other_5"/>
            <p:cNvSpPr/>
            <p:nvPr/>
          </p:nvSpPr>
          <p:spPr>
            <a:xfrm>
              <a:off x="7226573" y="2924032"/>
              <a:ext cx="119604" cy="117653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39" name="组合 54"/>
          <p:cNvGrpSpPr>
            <a:grpSpLocks/>
          </p:cNvGrpSpPr>
          <p:nvPr/>
        </p:nvGrpSpPr>
        <p:grpSpPr bwMode="auto">
          <a:xfrm>
            <a:off x="357835" y="1818050"/>
            <a:ext cx="763298" cy="732499"/>
            <a:chOff x="6143681" y="2577957"/>
            <a:chExt cx="1003300" cy="10033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MH_Other_1"/>
            <p:cNvSpPr/>
            <p:nvPr/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41" name="MH_Other_2"/>
            <p:cNvSpPr/>
            <p:nvPr/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42" name="组合 14"/>
          <p:cNvGrpSpPr>
            <a:grpSpLocks/>
          </p:cNvGrpSpPr>
          <p:nvPr/>
        </p:nvGrpSpPr>
        <p:grpSpPr bwMode="auto">
          <a:xfrm>
            <a:off x="1412209" y="2954651"/>
            <a:ext cx="307181" cy="625304"/>
            <a:chOff x="7097769" y="2557319"/>
            <a:chExt cx="404812" cy="8556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3" name="MH_Other_3"/>
            <p:cNvSpPr/>
            <p:nvPr/>
          </p:nvSpPr>
          <p:spPr>
            <a:xfrm>
              <a:off x="7097769" y="2557319"/>
              <a:ext cx="190139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4" name="MH_Other_4"/>
            <p:cNvCxnSpPr/>
            <p:nvPr/>
          </p:nvCxnSpPr>
          <p:spPr>
            <a:xfrm>
              <a:off x="7286374" y="2983622"/>
              <a:ext cx="216207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MH_Other_5"/>
            <p:cNvSpPr/>
            <p:nvPr/>
          </p:nvSpPr>
          <p:spPr>
            <a:xfrm>
              <a:off x="7226573" y="2924032"/>
              <a:ext cx="119604" cy="117653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46" name="组合 54"/>
          <p:cNvGrpSpPr>
            <a:grpSpLocks/>
          </p:cNvGrpSpPr>
          <p:nvPr/>
        </p:nvGrpSpPr>
        <p:grpSpPr bwMode="auto">
          <a:xfrm>
            <a:off x="332089" y="2860460"/>
            <a:ext cx="763298" cy="732499"/>
            <a:chOff x="6143681" y="2577957"/>
            <a:chExt cx="1003300" cy="10033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7" name="MH_Other_1"/>
            <p:cNvSpPr/>
            <p:nvPr/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48" name="MH_Other_2"/>
            <p:cNvSpPr/>
            <p:nvPr/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sp>
        <p:nvSpPr>
          <p:cNvPr id="5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054888" y="947714"/>
            <a:ext cx="636297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altLang="zh-CN" b="1" dirty="0"/>
              <a:t>при выезде на дом специалистами междисциплинарной бригады (всего 90 занятий)</a:t>
            </a:r>
            <a:endParaRPr lang="en-US" b="1" dirty="0"/>
          </a:p>
        </p:txBody>
      </p:sp>
      <p:sp>
        <p:nvSpPr>
          <p:cNvPr id="5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095541" y="1824507"/>
            <a:ext cx="6444279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altLang="zh-CN" b="1" dirty="0"/>
              <a:t>в очном режиме специалистами учреждений-соисполнителей 1 раз в месяц</a:t>
            </a:r>
            <a:r>
              <a:rPr lang="ru-RU" altLang="zh-CN" b="1" dirty="0" smtClean="0"/>
              <a:t>, </a:t>
            </a:r>
            <a:r>
              <a:rPr lang="ru-RU" altLang="zh-CN" b="1" dirty="0"/>
              <a:t>в центре или на дому (в зависимости от особенностей ребенка и поставленных задач)</a:t>
            </a:r>
            <a:endParaRPr lang="en-US" b="1" dirty="0"/>
          </a:p>
        </p:txBody>
      </p:sp>
      <p:sp>
        <p:nvSpPr>
          <p:cNvPr id="5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136196" y="3053351"/>
            <a:ext cx="636297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altLang="zh-CN" b="1" dirty="0" smtClean="0"/>
              <a:t> </a:t>
            </a:r>
            <a:r>
              <a:rPr lang="ru-RU" altLang="zh-CN" b="1" dirty="0"/>
              <a:t>в дистанционном формате проводят специалисты центра «Забота» также 1 раз </a:t>
            </a:r>
            <a:r>
              <a:rPr lang="ru-RU" altLang="zh-CN" b="1"/>
              <a:t>в </a:t>
            </a:r>
            <a:r>
              <a:rPr lang="ru-RU" altLang="zh-CN" b="1" smtClean="0"/>
              <a:t>месяц</a:t>
            </a:r>
            <a:endParaRPr lang="ru-RU" altLang="zh-CN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300512" y="137862"/>
            <a:ext cx="7122264" cy="783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«Играем с мамой»-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выездной Игротерапевтический кабинет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37"/>
          <p:cNvSpPr/>
          <p:nvPr/>
        </p:nvSpPr>
        <p:spPr>
          <a:xfrm>
            <a:off x="3433691" y="137571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矩形 38"/>
          <p:cNvSpPr/>
          <p:nvPr/>
        </p:nvSpPr>
        <p:spPr>
          <a:xfrm>
            <a:off x="5085597" y="137069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39"/>
          <p:cNvSpPr/>
          <p:nvPr/>
        </p:nvSpPr>
        <p:spPr>
          <a:xfrm>
            <a:off x="5351237" y="3208547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40"/>
          <p:cNvSpPr/>
          <p:nvPr/>
        </p:nvSpPr>
        <p:spPr>
          <a:xfrm>
            <a:off x="3226271" y="3164920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5" name="组合 14"/>
          <p:cNvGrpSpPr>
            <a:grpSpLocks/>
          </p:cNvGrpSpPr>
          <p:nvPr/>
        </p:nvGrpSpPr>
        <p:grpSpPr bwMode="auto">
          <a:xfrm>
            <a:off x="1437955" y="1936583"/>
            <a:ext cx="307181" cy="625304"/>
            <a:chOff x="7097769" y="2557319"/>
            <a:chExt cx="404812" cy="8556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MH_Other_3"/>
            <p:cNvSpPr/>
            <p:nvPr/>
          </p:nvSpPr>
          <p:spPr>
            <a:xfrm>
              <a:off x="7097769" y="2557319"/>
              <a:ext cx="190139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MH_Other_4"/>
            <p:cNvCxnSpPr/>
            <p:nvPr/>
          </p:nvCxnSpPr>
          <p:spPr>
            <a:xfrm>
              <a:off x="7286374" y="2983622"/>
              <a:ext cx="216207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MH_Other_5"/>
            <p:cNvSpPr/>
            <p:nvPr/>
          </p:nvSpPr>
          <p:spPr>
            <a:xfrm>
              <a:off x="7226573" y="2924032"/>
              <a:ext cx="119604" cy="117653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39" name="组合 54"/>
          <p:cNvGrpSpPr>
            <a:grpSpLocks/>
          </p:cNvGrpSpPr>
          <p:nvPr/>
        </p:nvGrpSpPr>
        <p:grpSpPr bwMode="auto">
          <a:xfrm>
            <a:off x="357835" y="1818050"/>
            <a:ext cx="763298" cy="732499"/>
            <a:chOff x="6143681" y="2577957"/>
            <a:chExt cx="1003300" cy="10033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MH_Other_1"/>
            <p:cNvSpPr/>
            <p:nvPr/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41" name="MH_Other_2"/>
            <p:cNvSpPr/>
            <p:nvPr/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sp>
        <p:nvSpPr>
          <p:cNvPr id="5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095541" y="1824507"/>
            <a:ext cx="6444279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altLang="zh-CN" b="1" dirty="0"/>
              <a:t>Психологи БУ СО ВО «КЦСОН «</a:t>
            </a:r>
            <a:r>
              <a:rPr lang="ru-RU" altLang="zh-CN" b="1" dirty="0" smtClean="0"/>
              <a:t>Забота» </a:t>
            </a:r>
            <a:r>
              <a:rPr lang="ru-RU" altLang="zh-CN" b="1" dirty="0"/>
              <a:t>проведут 10 занятий в онлайн-школе «Особая забота» для </a:t>
            </a:r>
            <a:r>
              <a:rPr lang="ru-RU" altLang="zh-CN" b="1" dirty="0" smtClean="0"/>
              <a:t>родителей </a:t>
            </a:r>
            <a:r>
              <a:rPr lang="ru-RU" altLang="zh-CN" b="1" dirty="0"/>
              <a:t>детей раннего </a:t>
            </a:r>
            <a:r>
              <a:rPr lang="ru-RU" altLang="zh-CN" b="1" dirty="0" smtClean="0"/>
              <a:t>возраста</a:t>
            </a:r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300512" y="137862"/>
            <a:ext cx="7122264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«Особая забота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» 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онлайн-школа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5624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37"/>
          <p:cNvSpPr/>
          <p:nvPr/>
        </p:nvSpPr>
        <p:spPr>
          <a:xfrm>
            <a:off x="3433691" y="137571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矩形 38"/>
          <p:cNvSpPr/>
          <p:nvPr/>
        </p:nvSpPr>
        <p:spPr>
          <a:xfrm>
            <a:off x="5085597" y="1370695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39"/>
          <p:cNvSpPr/>
          <p:nvPr/>
        </p:nvSpPr>
        <p:spPr>
          <a:xfrm>
            <a:off x="5351237" y="3208547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40"/>
          <p:cNvSpPr/>
          <p:nvPr/>
        </p:nvSpPr>
        <p:spPr>
          <a:xfrm>
            <a:off x="3226271" y="3164920"/>
            <a:ext cx="46417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5" name="组合 14"/>
          <p:cNvGrpSpPr>
            <a:grpSpLocks/>
          </p:cNvGrpSpPr>
          <p:nvPr/>
        </p:nvGrpSpPr>
        <p:grpSpPr bwMode="auto">
          <a:xfrm>
            <a:off x="1437955" y="1936583"/>
            <a:ext cx="307181" cy="625304"/>
            <a:chOff x="7097769" y="2557319"/>
            <a:chExt cx="404812" cy="8556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MH_Other_3"/>
            <p:cNvSpPr/>
            <p:nvPr/>
          </p:nvSpPr>
          <p:spPr>
            <a:xfrm>
              <a:off x="7097769" y="2557319"/>
              <a:ext cx="190139" cy="855663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" fmla="*/ 0 w 202450"/>
                <a:gd name="connsiteY0" fmla="*/ 0 h 904875"/>
                <a:gd name="connsiteX1" fmla="*/ 202407 w 202450"/>
                <a:gd name="connsiteY1" fmla="*/ 471488 h 904875"/>
                <a:gd name="connsiteX2" fmla="*/ 14288 w 202450"/>
                <a:gd name="connsiteY2" fmla="*/ 904875 h 904875"/>
                <a:gd name="connsiteX0" fmla="*/ 0 w 202558"/>
                <a:gd name="connsiteY0" fmla="*/ 0 h 904875"/>
                <a:gd name="connsiteX1" fmla="*/ 202407 w 202558"/>
                <a:gd name="connsiteY1" fmla="*/ 471488 h 904875"/>
                <a:gd name="connsiteX2" fmla="*/ 14288 w 202558"/>
                <a:gd name="connsiteY2" fmla="*/ 904875 h 904875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846"/>
                <a:gd name="connsiteY0" fmla="*/ 0 h 897731"/>
                <a:gd name="connsiteX1" fmla="*/ 204788 w 204846"/>
                <a:gd name="connsiteY1" fmla="*/ 464344 h 897731"/>
                <a:gd name="connsiteX2" fmla="*/ 16669 w 204846"/>
                <a:gd name="connsiteY2" fmla="*/ 897731 h 897731"/>
                <a:gd name="connsiteX0" fmla="*/ 0 w 204798"/>
                <a:gd name="connsiteY0" fmla="*/ 0 h 916781"/>
                <a:gd name="connsiteX1" fmla="*/ 204788 w 204798"/>
                <a:gd name="connsiteY1" fmla="*/ 464344 h 916781"/>
                <a:gd name="connsiteX2" fmla="*/ 7144 w 204798"/>
                <a:gd name="connsiteY2" fmla="*/ 916781 h 916781"/>
                <a:gd name="connsiteX0" fmla="*/ 0 w 204800"/>
                <a:gd name="connsiteY0" fmla="*/ 0 h 916781"/>
                <a:gd name="connsiteX1" fmla="*/ 204788 w 204800"/>
                <a:gd name="connsiteY1" fmla="*/ 464344 h 916781"/>
                <a:gd name="connsiteX2" fmla="*/ 7144 w 204800"/>
                <a:gd name="connsiteY2" fmla="*/ 916781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MH_Other_4"/>
            <p:cNvCxnSpPr/>
            <p:nvPr/>
          </p:nvCxnSpPr>
          <p:spPr>
            <a:xfrm>
              <a:off x="7286374" y="2983622"/>
              <a:ext cx="216207" cy="0"/>
            </a:xfrm>
            <a:prstGeom prst="line">
              <a:avLst/>
            </a:prstGeom>
            <a:grpFill/>
            <a:ln w="25400">
              <a:solidFill>
                <a:schemeClr val="accent1">
                  <a:lumMod val="50000"/>
                </a:schemeClr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MH_Other_5"/>
            <p:cNvSpPr/>
            <p:nvPr/>
          </p:nvSpPr>
          <p:spPr>
            <a:xfrm>
              <a:off x="7226573" y="2924032"/>
              <a:ext cx="119604" cy="117653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grpSp>
        <p:nvGrpSpPr>
          <p:cNvPr id="39" name="组合 54"/>
          <p:cNvGrpSpPr>
            <a:grpSpLocks/>
          </p:cNvGrpSpPr>
          <p:nvPr/>
        </p:nvGrpSpPr>
        <p:grpSpPr bwMode="auto">
          <a:xfrm>
            <a:off x="357835" y="1818050"/>
            <a:ext cx="763298" cy="732499"/>
            <a:chOff x="6143681" y="2577957"/>
            <a:chExt cx="1003300" cy="10033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MH_Other_1"/>
            <p:cNvSpPr/>
            <p:nvPr/>
          </p:nvSpPr>
          <p:spPr>
            <a:xfrm>
              <a:off x="6143681" y="2577957"/>
              <a:ext cx="1003300" cy="1003300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50800" dist="88900" dir="2700000" algn="tl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41" name="MH_Other_2"/>
            <p:cNvSpPr/>
            <p:nvPr/>
          </p:nvSpPr>
          <p:spPr>
            <a:xfrm>
              <a:off x="6257925" y="2692232"/>
              <a:ext cx="776022" cy="776024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0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</p:grpSp>
      <p:sp>
        <p:nvSpPr>
          <p:cNvPr id="5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863457" y="855400"/>
            <a:ext cx="6444279" cy="30854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altLang="zh-CN" b="1" dirty="0" smtClean="0"/>
              <a:t>электронным </a:t>
            </a:r>
            <a:r>
              <a:rPr lang="ru-RU" altLang="zh-CN" b="1" dirty="0"/>
              <a:t>сервисом в сопровождении семей станет родительский чат. </a:t>
            </a:r>
            <a:r>
              <a:rPr lang="ru-RU" altLang="zh-CN" b="1" dirty="0" smtClean="0"/>
              <a:t>Родители </a:t>
            </a:r>
            <a:r>
              <a:rPr lang="ru-RU" altLang="zh-CN" b="1" dirty="0"/>
              <a:t>детей раннего возраста будут иметь возможность получить квалифицированную помощь и поддержку, в том числе </a:t>
            </a:r>
            <a:r>
              <a:rPr lang="ru-RU" altLang="zh-CN" b="1" dirty="0" smtClean="0"/>
              <a:t>эмоциональную</a:t>
            </a:r>
          </a:p>
          <a:p>
            <a:r>
              <a:rPr lang="ru-RU" altLang="zh-CN" sz="800" b="1" dirty="0" smtClean="0"/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altLang="zh-CN" b="1" dirty="0" smtClean="0"/>
              <a:t>12 </a:t>
            </a:r>
            <a:r>
              <a:rPr lang="ru-RU" altLang="zh-CN" b="1" dirty="0"/>
              <a:t>курирующих и узкопрофильных специалистов будут оказывать консультационные </a:t>
            </a:r>
            <a:r>
              <a:rPr lang="ru-RU" altLang="zh-CN" b="1" dirty="0" smtClean="0"/>
              <a:t>услуги</a:t>
            </a:r>
          </a:p>
          <a:p>
            <a:endParaRPr lang="ru-RU" altLang="zh-CN" sz="800" b="1" dirty="0" smtClean="0"/>
          </a:p>
          <a:p>
            <a:pPr marL="285750" indent="-285750" algn="just">
              <a:buFontTx/>
              <a:buChar char="-"/>
            </a:pPr>
            <a:r>
              <a:rPr lang="ru-RU" altLang="zh-CN" b="1" dirty="0" smtClean="0"/>
              <a:t>с </a:t>
            </a:r>
            <a:r>
              <a:rPr lang="ru-RU" altLang="zh-CN" b="1" dirty="0"/>
              <a:t>целью обучения родителей практическим методам и приемам развития детей в чате будут размещены не менее 24 консультаций (видеоконсультаций) </a:t>
            </a:r>
            <a:endParaRPr lang="ru-RU" altLang="zh-CN" b="1" dirty="0" smtClean="0"/>
          </a:p>
          <a:p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300512" y="137862"/>
            <a:ext cx="7122264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«Электронные сервисы» 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чат для родителей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</TotalTime>
  <Words>614</Words>
  <Application>Microsoft Office PowerPoint</Application>
  <PresentationFormat>Экран (16:9)</PresentationFormat>
  <Paragraphs>91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</cp:lastModifiedBy>
  <cp:revision>522</cp:revision>
  <cp:lastPrinted>2025-09-16T12:46:34Z</cp:lastPrinted>
  <dcterms:created xsi:type="dcterms:W3CDTF">2022-08-21T12:36:01Z</dcterms:created>
  <dcterms:modified xsi:type="dcterms:W3CDTF">2025-11-12T05:27:36Z</dcterms:modified>
</cp:coreProperties>
</file>