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8"/>
  </p:notesMasterIdLst>
  <p:handoutMasterIdLst>
    <p:handoutMasterId r:id="rId9"/>
  </p:handoutMasterIdLst>
  <p:sldIdLst>
    <p:sldId id="336" r:id="rId2"/>
    <p:sldId id="338" r:id="rId3"/>
    <p:sldId id="339" r:id="rId4"/>
    <p:sldId id="347" r:id="rId5"/>
    <p:sldId id="352" r:id="rId6"/>
    <p:sldId id="353" r:id="rId7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E"/>
    <a:srgbClr val="265BC4"/>
    <a:srgbClr val="00973E"/>
    <a:srgbClr val="ED903D"/>
    <a:srgbClr val="A3CD3B"/>
    <a:srgbClr val="60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510BF-D3E3-4376-8E2C-42A8819FCC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038F76-1550-40D7-AEEB-BCE59EAFB34C}">
      <dgm:prSet phldrT="[Текст]" phldr="1"/>
      <dgm:spPr/>
      <dgm:t>
        <a:bodyPr/>
        <a:lstStyle/>
        <a:p>
          <a:endParaRPr lang="ru-RU" dirty="0"/>
        </a:p>
      </dgm:t>
    </dgm:pt>
    <dgm:pt modelId="{B5D73683-B9AB-4716-8DE2-AF08C8F179FA}" type="parTrans" cxnId="{B211618C-CA97-4D2E-BB40-6873A6EC4A39}">
      <dgm:prSet/>
      <dgm:spPr/>
      <dgm:t>
        <a:bodyPr/>
        <a:lstStyle/>
        <a:p>
          <a:endParaRPr lang="ru-RU"/>
        </a:p>
      </dgm:t>
    </dgm:pt>
    <dgm:pt modelId="{511DF91D-943D-4655-B779-37E30CFA29E2}" type="sibTrans" cxnId="{B211618C-CA97-4D2E-BB40-6873A6EC4A39}">
      <dgm:prSet/>
      <dgm:spPr/>
      <dgm:t>
        <a:bodyPr/>
        <a:lstStyle/>
        <a:p>
          <a:endParaRPr lang="ru-RU"/>
        </a:p>
      </dgm:t>
    </dgm:pt>
    <dgm:pt modelId="{B6B57A3D-95F0-449C-A394-03ECE4398E4A}">
      <dgm:prSet phldrT="[Текст]" custT="1"/>
      <dgm:spPr/>
      <dgm:t>
        <a:bodyPr/>
        <a:lstStyle/>
        <a:p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расширение круга общения и приобретение навыков социального взаимодействия, коммуникативных навыков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00C56845-C021-4ADD-A304-699152F4B221}" type="parTrans" cxnId="{87C5D906-F078-4CBC-9B45-9CC0AF153314}">
      <dgm:prSet/>
      <dgm:spPr/>
      <dgm:t>
        <a:bodyPr/>
        <a:lstStyle/>
        <a:p>
          <a:endParaRPr lang="ru-RU"/>
        </a:p>
      </dgm:t>
    </dgm:pt>
    <dgm:pt modelId="{495E21E3-5926-4949-8A9B-AD81D6F94208}" type="sibTrans" cxnId="{87C5D906-F078-4CBC-9B45-9CC0AF153314}">
      <dgm:prSet/>
      <dgm:spPr/>
      <dgm:t>
        <a:bodyPr/>
        <a:lstStyle/>
        <a:p>
          <a:endParaRPr lang="ru-RU"/>
        </a:p>
      </dgm:t>
    </dgm:pt>
    <dgm:pt modelId="{DA8F97F6-3848-44FD-875E-B01E0CE820A3}">
      <dgm:prSet phldrT="[Текст]" phldr="1"/>
      <dgm:spPr/>
      <dgm:t>
        <a:bodyPr/>
        <a:lstStyle/>
        <a:p>
          <a:endParaRPr lang="ru-RU" dirty="0"/>
        </a:p>
      </dgm:t>
    </dgm:pt>
    <dgm:pt modelId="{9D32DB65-F8A3-49FD-832C-F99D49C3891F}" type="parTrans" cxnId="{2B60AB89-D0D9-49B2-8360-9C5892F87BB5}">
      <dgm:prSet/>
      <dgm:spPr/>
      <dgm:t>
        <a:bodyPr/>
        <a:lstStyle/>
        <a:p>
          <a:endParaRPr lang="ru-RU"/>
        </a:p>
      </dgm:t>
    </dgm:pt>
    <dgm:pt modelId="{FF4BDFA8-F40A-485E-8962-FD2625A01372}" type="sibTrans" cxnId="{2B60AB89-D0D9-49B2-8360-9C5892F87BB5}">
      <dgm:prSet/>
      <dgm:spPr/>
      <dgm:t>
        <a:bodyPr/>
        <a:lstStyle/>
        <a:p>
          <a:endParaRPr lang="ru-RU"/>
        </a:p>
      </dgm:t>
    </dgm:pt>
    <dgm:pt modelId="{778E132B-49BD-4792-9DCB-0D8C88F37C73}">
      <dgm:prSet phldrT="[Текст]" custT="1"/>
      <dgm:spPr/>
      <dgm:t>
        <a:bodyPr/>
        <a:lstStyle/>
        <a:p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формирование у родителей необходимых навыков воспитания и развития детей-инвалидов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616FDF6E-8150-449E-B6F3-19A5570AC0EA}" type="parTrans" cxnId="{984DDC01-C7EC-41CA-8FF2-3165DFE45F9B}">
      <dgm:prSet/>
      <dgm:spPr/>
      <dgm:t>
        <a:bodyPr/>
        <a:lstStyle/>
        <a:p>
          <a:endParaRPr lang="ru-RU"/>
        </a:p>
      </dgm:t>
    </dgm:pt>
    <dgm:pt modelId="{9291B80F-6547-4001-9D6A-01CC3E84B2C0}" type="sibTrans" cxnId="{984DDC01-C7EC-41CA-8FF2-3165DFE45F9B}">
      <dgm:prSet/>
      <dgm:spPr/>
      <dgm:t>
        <a:bodyPr/>
        <a:lstStyle/>
        <a:p>
          <a:endParaRPr lang="ru-RU"/>
        </a:p>
      </dgm:t>
    </dgm:pt>
    <dgm:pt modelId="{8C4CEC29-A310-4145-B9C7-6946AD0D81AE}">
      <dgm:prSet phldrT="[Текст]" phldr="1"/>
      <dgm:spPr/>
      <dgm:t>
        <a:bodyPr/>
        <a:lstStyle/>
        <a:p>
          <a:endParaRPr lang="ru-RU" dirty="0"/>
        </a:p>
      </dgm:t>
    </dgm:pt>
    <dgm:pt modelId="{50C81C3C-FC84-4121-9018-BBAADD3CE411}" type="parTrans" cxnId="{8D90793E-0AAD-4398-AEF5-79C34075B6B3}">
      <dgm:prSet/>
      <dgm:spPr/>
      <dgm:t>
        <a:bodyPr/>
        <a:lstStyle/>
        <a:p>
          <a:endParaRPr lang="ru-RU"/>
        </a:p>
      </dgm:t>
    </dgm:pt>
    <dgm:pt modelId="{38344993-0E6A-4276-B0F9-1E81B381017C}" type="sibTrans" cxnId="{8D90793E-0AAD-4398-AEF5-79C34075B6B3}">
      <dgm:prSet/>
      <dgm:spPr/>
      <dgm:t>
        <a:bodyPr/>
        <a:lstStyle/>
        <a:p>
          <a:endParaRPr lang="ru-RU"/>
        </a:p>
      </dgm:t>
    </dgm:pt>
    <dgm:pt modelId="{B7B6541A-1CA6-4044-92DF-81F269FF0576}">
      <dgm:prSet phldrT="[Текст]" custT="1"/>
      <dgm:spPr/>
      <dgm:t>
        <a:bodyPr/>
        <a:lstStyle/>
        <a:p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создание условий для формирования толерантного отношения общества к семьям с детьми-инвалидами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9A51FC49-D56D-43FA-94FC-9A42A0DE39F3}" type="parTrans" cxnId="{E73FE495-9D8B-445E-A7DE-9476BA20676D}">
      <dgm:prSet/>
      <dgm:spPr/>
      <dgm:t>
        <a:bodyPr/>
        <a:lstStyle/>
        <a:p>
          <a:endParaRPr lang="ru-RU"/>
        </a:p>
      </dgm:t>
    </dgm:pt>
    <dgm:pt modelId="{868C3186-FC0B-4DA5-9037-E962950FFDDB}" type="sibTrans" cxnId="{E73FE495-9D8B-445E-A7DE-9476BA20676D}">
      <dgm:prSet/>
      <dgm:spPr/>
      <dgm:t>
        <a:bodyPr/>
        <a:lstStyle/>
        <a:p>
          <a:endParaRPr lang="ru-RU"/>
        </a:p>
      </dgm:t>
    </dgm:pt>
    <dgm:pt modelId="{344F5DB5-9AE5-4675-9168-F01CD7E2982A}">
      <dgm:prSet phldrT="[Текст]"/>
      <dgm:spPr/>
      <dgm:t>
        <a:bodyPr/>
        <a:lstStyle/>
        <a:p>
          <a:endParaRPr lang="ru-RU" dirty="0"/>
        </a:p>
      </dgm:t>
    </dgm:pt>
    <dgm:pt modelId="{F01AFC70-1E07-47A7-A4A2-2943EFAEBDD5}" type="parTrans" cxnId="{BFEA9480-5CF4-4297-89F5-5A5EBAC35EB8}">
      <dgm:prSet/>
      <dgm:spPr/>
      <dgm:t>
        <a:bodyPr/>
        <a:lstStyle/>
        <a:p>
          <a:endParaRPr lang="ru-RU"/>
        </a:p>
      </dgm:t>
    </dgm:pt>
    <dgm:pt modelId="{4D465DC4-FA3D-4D31-BA59-1DD7796F0B8F}" type="sibTrans" cxnId="{BFEA9480-5CF4-4297-89F5-5A5EBAC35EB8}">
      <dgm:prSet/>
      <dgm:spPr/>
      <dgm:t>
        <a:bodyPr/>
        <a:lstStyle/>
        <a:p>
          <a:endParaRPr lang="ru-RU"/>
        </a:p>
      </dgm:t>
    </dgm:pt>
    <dgm:pt modelId="{FEA70E9B-592B-4CCA-8136-96FC9DEFABFC}">
      <dgm:prSet phldrT="[Текст]"/>
      <dgm:spPr/>
      <dgm:t>
        <a:bodyPr/>
        <a:lstStyle/>
        <a:p>
          <a:endParaRPr lang="ru-RU" dirty="0"/>
        </a:p>
      </dgm:t>
    </dgm:pt>
    <dgm:pt modelId="{97CD4CA7-410C-445F-A794-37176D05B6A4}" type="parTrans" cxnId="{67A9DE20-3F3D-4B45-953A-55145CEB6BC1}">
      <dgm:prSet/>
      <dgm:spPr/>
      <dgm:t>
        <a:bodyPr/>
        <a:lstStyle/>
        <a:p>
          <a:endParaRPr lang="ru-RU"/>
        </a:p>
      </dgm:t>
    </dgm:pt>
    <dgm:pt modelId="{E07EA609-0E20-4AF4-A1BF-1E43640FDA5F}" type="sibTrans" cxnId="{67A9DE20-3F3D-4B45-953A-55145CEB6BC1}">
      <dgm:prSet/>
      <dgm:spPr/>
      <dgm:t>
        <a:bodyPr/>
        <a:lstStyle/>
        <a:p>
          <a:endParaRPr lang="ru-RU"/>
        </a:p>
      </dgm:t>
    </dgm:pt>
    <dgm:pt modelId="{F9009997-6583-4DCB-8C60-13D2E70807B0}">
      <dgm:prSet custT="1"/>
      <dgm:spPr/>
      <dgm:t>
        <a:bodyPr/>
        <a:lstStyle/>
        <a:p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формирование социально-культурных семейных ценностей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302E952A-6031-4FB4-BAC9-A1E2B46F376C}" type="parTrans" cxnId="{F856E995-0D42-4631-AE8C-C37854904C89}">
      <dgm:prSet/>
      <dgm:spPr/>
      <dgm:t>
        <a:bodyPr/>
        <a:lstStyle/>
        <a:p>
          <a:endParaRPr lang="ru-RU"/>
        </a:p>
      </dgm:t>
    </dgm:pt>
    <dgm:pt modelId="{414BDA71-5F7A-4D99-B771-0631845CBD66}" type="sibTrans" cxnId="{F856E995-0D42-4631-AE8C-C37854904C89}">
      <dgm:prSet/>
      <dgm:spPr/>
      <dgm:t>
        <a:bodyPr/>
        <a:lstStyle/>
        <a:p>
          <a:endParaRPr lang="ru-RU"/>
        </a:p>
      </dgm:t>
    </dgm:pt>
    <dgm:pt modelId="{A99CE733-5BFF-4A09-AB09-109CDA3BC750}">
      <dgm:prSet custT="1"/>
      <dgm:spPr/>
      <dgm:t>
        <a:bodyPr/>
        <a:lstStyle/>
        <a:p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раскрытие творческого потенциала семьи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077F2259-9050-4792-AA9E-5038D71F2E35}" type="parTrans" cxnId="{612B381E-FDD7-4757-B290-855BA62FCF92}">
      <dgm:prSet/>
      <dgm:spPr/>
      <dgm:t>
        <a:bodyPr/>
        <a:lstStyle/>
        <a:p>
          <a:endParaRPr lang="ru-RU"/>
        </a:p>
      </dgm:t>
    </dgm:pt>
    <dgm:pt modelId="{A5522BFD-1B09-4F49-995A-9CA1690E2864}" type="sibTrans" cxnId="{612B381E-FDD7-4757-B290-855BA62FCF92}">
      <dgm:prSet/>
      <dgm:spPr/>
      <dgm:t>
        <a:bodyPr/>
        <a:lstStyle/>
        <a:p>
          <a:endParaRPr lang="ru-RU"/>
        </a:p>
      </dgm:t>
    </dgm:pt>
    <dgm:pt modelId="{979D5BD4-C139-4697-BC91-E464421D2C6D}" type="pres">
      <dgm:prSet presAssocID="{552510BF-D3E3-4376-8E2C-42A8819FCCEC}" presName="linearFlow" presStyleCnt="0">
        <dgm:presLayoutVars>
          <dgm:dir/>
          <dgm:animLvl val="lvl"/>
          <dgm:resizeHandles val="exact"/>
        </dgm:presLayoutVars>
      </dgm:prSet>
      <dgm:spPr/>
    </dgm:pt>
    <dgm:pt modelId="{1A110115-BA71-4153-AB96-49FD1C9E0787}" type="pres">
      <dgm:prSet presAssocID="{D7038F76-1550-40D7-AEEB-BCE59EAFB34C}" presName="composite" presStyleCnt="0"/>
      <dgm:spPr/>
    </dgm:pt>
    <dgm:pt modelId="{74FC120C-BF00-4E87-AB86-7D49BCFD9F9C}" type="pres">
      <dgm:prSet presAssocID="{D7038F76-1550-40D7-AEEB-BCE59EAFB34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1F7170-60E2-449C-AA7E-515E6D5748AE}" type="pres">
      <dgm:prSet presAssocID="{D7038F76-1550-40D7-AEEB-BCE59EAFB34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6D3FB-DD6F-4637-B19A-49EB052DD000}" type="pres">
      <dgm:prSet presAssocID="{511DF91D-943D-4655-B779-37E30CFA29E2}" presName="sp" presStyleCnt="0"/>
      <dgm:spPr/>
    </dgm:pt>
    <dgm:pt modelId="{2F2FB558-3A24-4A01-9E34-B12B6B814228}" type="pres">
      <dgm:prSet presAssocID="{DA8F97F6-3848-44FD-875E-B01E0CE820A3}" presName="composite" presStyleCnt="0"/>
      <dgm:spPr/>
    </dgm:pt>
    <dgm:pt modelId="{85892DF7-D97C-4852-BC1E-F6DB7FCDB76D}" type="pres">
      <dgm:prSet presAssocID="{DA8F97F6-3848-44FD-875E-B01E0CE820A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7DC7C18-7265-421F-85B1-5826B5662606}" type="pres">
      <dgm:prSet presAssocID="{DA8F97F6-3848-44FD-875E-B01E0CE820A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A1DA-D775-4B39-968F-F6DC0C968D1B}" type="pres">
      <dgm:prSet presAssocID="{FF4BDFA8-F40A-485E-8962-FD2625A01372}" presName="sp" presStyleCnt="0"/>
      <dgm:spPr/>
    </dgm:pt>
    <dgm:pt modelId="{4442958A-487A-4F65-991B-27DB6A66FC71}" type="pres">
      <dgm:prSet presAssocID="{8C4CEC29-A310-4145-B9C7-6946AD0D81AE}" presName="composite" presStyleCnt="0"/>
      <dgm:spPr/>
    </dgm:pt>
    <dgm:pt modelId="{AF73A772-AB03-47B9-9E4C-EF176DAE3928}" type="pres">
      <dgm:prSet presAssocID="{8C4CEC29-A310-4145-B9C7-6946AD0D81A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E1A54-CB56-40C9-81DA-F7F73FC51F10}" type="pres">
      <dgm:prSet presAssocID="{8C4CEC29-A310-4145-B9C7-6946AD0D81AE}" presName="descendantText" presStyleLbl="alignAcc1" presStyleIdx="2" presStyleCnt="5">
        <dgm:presLayoutVars>
          <dgm:bulletEnabled val="1"/>
        </dgm:presLayoutVars>
      </dgm:prSet>
      <dgm:spPr/>
    </dgm:pt>
    <dgm:pt modelId="{AC87DEC1-8E45-40C5-8CFA-D5A193C01F77}" type="pres">
      <dgm:prSet presAssocID="{38344993-0E6A-4276-B0F9-1E81B381017C}" presName="sp" presStyleCnt="0"/>
      <dgm:spPr/>
    </dgm:pt>
    <dgm:pt modelId="{9BF89011-6A9D-4234-9E00-94423EE2D9B0}" type="pres">
      <dgm:prSet presAssocID="{FEA70E9B-592B-4CCA-8136-96FC9DEFABFC}" presName="composite" presStyleCnt="0"/>
      <dgm:spPr/>
    </dgm:pt>
    <dgm:pt modelId="{72FCBD72-A14C-4483-8CE4-AEAF28CBA476}" type="pres">
      <dgm:prSet presAssocID="{FEA70E9B-592B-4CCA-8136-96FC9DEFABF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00C1114-A4ED-4450-8F4A-5E0A80867DFE}" type="pres">
      <dgm:prSet presAssocID="{FEA70E9B-592B-4CCA-8136-96FC9DEFABFC}" presName="descendantText" presStyleLbl="alignAcc1" presStyleIdx="3" presStyleCnt="5" custLinFactNeighborX="313" custLinFactNeighborY="-1509">
        <dgm:presLayoutVars>
          <dgm:bulletEnabled val="1"/>
        </dgm:presLayoutVars>
      </dgm:prSet>
      <dgm:spPr/>
    </dgm:pt>
    <dgm:pt modelId="{24EB9D81-E0A5-4998-9B7A-4EA81F5D49F0}" type="pres">
      <dgm:prSet presAssocID="{E07EA609-0E20-4AF4-A1BF-1E43640FDA5F}" presName="sp" presStyleCnt="0"/>
      <dgm:spPr/>
    </dgm:pt>
    <dgm:pt modelId="{2AE60363-1CD1-4CAE-A0D3-F14577343FFB}" type="pres">
      <dgm:prSet presAssocID="{344F5DB5-9AE5-4675-9168-F01CD7E2982A}" presName="composite" presStyleCnt="0"/>
      <dgm:spPr/>
    </dgm:pt>
    <dgm:pt modelId="{801470EE-1085-411F-BA49-1153E9F983FB}" type="pres">
      <dgm:prSet presAssocID="{344F5DB5-9AE5-4675-9168-F01CD7E2982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9BA0F2D-A06A-40B7-8C18-96776F53B992}" type="pres">
      <dgm:prSet presAssocID="{344F5DB5-9AE5-4675-9168-F01CD7E2982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2B6CB0-7AA3-475F-9BC7-7850409E4FA0}" type="presOf" srcId="{B7B6541A-1CA6-4044-92DF-81F269FF0576}" destId="{39BA0F2D-A06A-40B7-8C18-96776F53B992}" srcOrd="0" destOrd="0" presId="urn:microsoft.com/office/officeart/2005/8/layout/chevron2"/>
    <dgm:cxn modelId="{612B381E-FDD7-4757-B290-855BA62FCF92}" srcId="{FEA70E9B-592B-4CCA-8136-96FC9DEFABFC}" destId="{A99CE733-5BFF-4A09-AB09-109CDA3BC750}" srcOrd="0" destOrd="0" parTransId="{077F2259-9050-4792-AA9E-5038D71F2E35}" sibTransId="{A5522BFD-1B09-4F49-995A-9CA1690E2864}"/>
    <dgm:cxn modelId="{2B60AB89-D0D9-49B2-8360-9C5892F87BB5}" srcId="{552510BF-D3E3-4376-8E2C-42A8819FCCEC}" destId="{DA8F97F6-3848-44FD-875E-B01E0CE820A3}" srcOrd="1" destOrd="0" parTransId="{9D32DB65-F8A3-49FD-832C-F99D49C3891F}" sibTransId="{FF4BDFA8-F40A-485E-8962-FD2625A01372}"/>
    <dgm:cxn modelId="{B211618C-CA97-4D2E-BB40-6873A6EC4A39}" srcId="{552510BF-D3E3-4376-8E2C-42A8819FCCEC}" destId="{D7038F76-1550-40D7-AEEB-BCE59EAFB34C}" srcOrd="0" destOrd="0" parTransId="{B5D73683-B9AB-4716-8DE2-AF08C8F179FA}" sibTransId="{511DF91D-943D-4655-B779-37E30CFA29E2}"/>
    <dgm:cxn modelId="{87C5D906-F078-4CBC-9B45-9CC0AF153314}" srcId="{D7038F76-1550-40D7-AEEB-BCE59EAFB34C}" destId="{B6B57A3D-95F0-449C-A394-03ECE4398E4A}" srcOrd="0" destOrd="0" parTransId="{00C56845-C021-4ADD-A304-699152F4B221}" sibTransId="{495E21E3-5926-4949-8A9B-AD81D6F94208}"/>
    <dgm:cxn modelId="{BD04873B-CBA3-45D1-AC5F-ADBBB92A5B1A}" type="presOf" srcId="{A99CE733-5BFF-4A09-AB09-109CDA3BC750}" destId="{600C1114-A4ED-4450-8F4A-5E0A80867DFE}" srcOrd="0" destOrd="0" presId="urn:microsoft.com/office/officeart/2005/8/layout/chevron2"/>
    <dgm:cxn modelId="{BFEA9480-5CF4-4297-89F5-5A5EBAC35EB8}" srcId="{552510BF-D3E3-4376-8E2C-42A8819FCCEC}" destId="{344F5DB5-9AE5-4675-9168-F01CD7E2982A}" srcOrd="4" destOrd="0" parTransId="{F01AFC70-1E07-47A7-A4A2-2943EFAEBDD5}" sibTransId="{4D465DC4-FA3D-4D31-BA59-1DD7796F0B8F}"/>
    <dgm:cxn modelId="{CD80E462-0274-471D-A5ED-C801C579360D}" type="presOf" srcId="{F9009997-6583-4DCB-8C60-13D2E70807B0}" destId="{405E1A54-CB56-40C9-81DA-F7F73FC51F10}" srcOrd="0" destOrd="0" presId="urn:microsoft.com/office/officeart/2005/8/layout/chevron2"/>
    <dgm:cxn modelId="{F856E995-0D42-4631-AE8C-C37854904C89}" srcId="{8C4CEC29-A310-4145-B9C7-6946AD0D81AE}" destId="{F9009997-6583-4DCB-8C60-13D2E70807B0}" srcOrd="0" destOrd="0" parTransId="{302E952A-6031-4FB4-BAC9-A1E2B46F376C}" sibTransId="{414BDA71-5F7A-4D99-B771-0631845CBD66}"/>
    <dgm:cxn modelId="{8AD8BDD3-565E-441B-BBC6-FE4F797C53BE}" type="presOf" srcId="{DA8F97F6-3848-44FD-875E-B01E0CE820A3}" destId="{85892DF7-D97C-4852-BC1E-F6DB7FCDB76D}" srcOrd="0" destOrd="0" presId="urn:microsoft.com/office/officeart/2005/8/layout/chevron2"/>
    <dgm:cxn modelId="{984DDC01-C7EC-41CA-8FF2-3165DFE45F9B}" srcId="{DA8F97F6-3848-44FD-875E-B01E0CE820A3}" destId="{778E132B-49BD-4792-9DCB-0D8C88F37C73}" srcOrd="0" destOrd="0" parTransId="{616FDF6E-8150-449E-B6F3-19A5570AC0EA}" sibTransId="{9291B80F-6547-4001-9D6A-01CC3E84B2C0}"/>
    <dgm:cxn modelId="{835E52B1-4617-4B07-BB20-056A6C9C00A3}" type="presOf" srcId="{8C4CEC29-A310-4145-B9C7-6946AD0D81AE}" destId="{AF73A772-AB03-47B9-9E4C-EF176DAE3928}" srcOrd="0" destOrd="0" presId="urn:microsoft.com/office/officeart/2005/8/layout/chevron2"/>
    <dgm:cxn modelId="{E73FE495-9D8B-445E-A7DE-9476BA20676D}" srcId="{344F5DB5-9AE5-4675-9168-F01CD7E2982A}" destId="{B7B6541A-1CA6-4044-92DF-81F269FF0576}" srcOrd="0" destOrd="0" parTransId="{9A51FC49-D56D-43FA-94FC-9A42A0DE39F3}" sibTransId="{868C3186-FC0B-4DA5-9037-E962950FFDDB}"/>
    <dgm:cxn modelId="{3C57A061-2D66-4CC7-B200-4EF4F5DAFF7A}" type="presOf" srcId="{344F5DB5-9AE5-4675-9168-F01CD7E2982A}" destId="{801470EE-1085-411F-BA49-1153E9F983FB}" srcOrd="0" destOrd="0" presId="urn:microsoft.com/office/officeart/2005/8/layout/chevron2"/>
    <dgm:cxn modelId="{355A4F7E-F57B-46A0-AA90-5064A9789D79}" type="presOf" srcId="{552510BF-D3E3-4376-8E2C-42A8819FCCEC}" destId="{979D5BD4-C139-4697-BC91-E464421D2C6D}" srcOrd="0" destOrd="0" presId="urn:microsoft.com/office/officeart/2005/8/layout/chevron2"/>
    <dgm:cxn modelId="{9C59D8C5-9BA9-4DA9-80BE-EF9B2F67AB09}" type="presOf" srcId="{D7038F76-1550-40D7-AEEB-BCE59EAFB34C}" destId="{74FC120C-BF00-4E87-AB86-7D49BCFD9F9C}" srcOrd="0" destOrd="0" presId="urn:microsoft.com/office/officeart/2005/8/layout/chevron2"/>
    <dgm:cxn modelId="{89531BA4-E3B1-4E1B-AD3A-83A400145834}" type="presOf" srcId="{778E132B-49BD-4792-9DCB-0D8C88F37C73}" destId="{57DC7C18-7265-421F-85B1-5826B5662606}" srcOrd="0" destOrd="0" presId="urn:microsoft.com/office/officeart/2005/8/layout/chevron2"/>
    <dgm:cxn modelId="{DCA2DA50-31A4-45F5-AD94-F91C7DCDCB51}" type="presOf" srcId="{FEA70E9B-592B-4CCA-8136-96FC9DEFABFC}" destId="{72FCBD72-A14C-4483-8CE4-AEAF28CBA476}" srcOrd="0" destOrd="0" presId="urn:microsoft.com/office/officeart/2005/8/layout/chevron2"/>
    <dgm:cxn modelId="{27B7C9C3-E9F7-45F6-AF93-D48B12EB34FD}" type="presOf" srcId="{B6B57A3D-95F0-449C-A394-03ECE4398E4A}" destId="{081F7170-60E2-449C-AA7E-515E6D5748AE}" srcOrd="0" destOrd="0" presId="urn:microsoft.com/office/officeart/2005/8/layout/chevron2"/>
    <dgm:cxn modelId="{8D90793E-0AAD-4398-AEF5-79C34075B6B3}" srcId="{552510BF-D3E3-4376-8E2C-42A8819FCCEC}" destId="{8C4CEC29-A310-4145-B9C7-6946AD0D81AE}" srcOrd="2" destOrd="0" parTransId="{50C81C3C-FC84-4121-9018-BBAADD3CE411}" sibTransId="{38344993-0E6A-4276-B0F9-1E81B381017C}"/>
    <dgm:cxn modelId="{67A9DE20-3F3D-4B45-953A-55145CEB6BC1}" srcId="{552510BF-D3E3-4376-8E2C-42A8819FCCEC}" destId="{FEA70E9B-592B-4CCA-8136-96FC9DEFABFC}" srcOrd="3" destOrd="0" parTransId="{97CD4CA7-410C-445F-A794-37176D05B6A4}" sibTransId="{E07EA609-0E20-4AF4-A1BF-1E43640FDA5F}"/>
    <dgm:cxn modelId="{5AB52199-2568-4127-9B22-3396F565AC9B}" type="presParOf" srcId="{979D5BD4-C139-4697-BC91-E464421D2C6D}" destId="{1A110115-BA71-4153-AB96-49FD1C9E0787}" srcOrd="0" destOrd="0" presId="urn:microsoft.com/office/officeart/2005/8/layout/chevron2"/>
    <dgm:cxn modelId="{0CA36858-6456-4617-8FA8-33BE8F4EB4B0}" type="presParOf" srcId="{1A110115-BA71-4153-AB96-49FD1C9E0787}" destId="{74FC120C-BF00-4E87-AB86-7D49BCFD9F9C}" srcOrd="0" destOrd="0" presId="urn:microsoft.com/office/officeart/2005/8/layout/chevron2"/>
    <dgm:cxn modelId="{6D84C24A-0A34-4C22-B39C-7885156D4835}" type="presParOf" srcId="{1A110115-BA71-4153-AB96-49FD1C9E0787}" destId="{081F7170-60E2-449C-AA7E-515E6D5748AE}" srcOrd="1" destOrd="0" presId="urn:microsoft.com/office/officeart/2005/8/layout/chevron2"/>
    <dgm:cxn modelId="{403C223E-E495-4D5A-8083-3A21040F195B}" type="presParOf" srcId="{979D5BD4-C139-4697-BC91-E464421D2C6D}" destId="{5F06D3FB-DD6F-4637-B19A-49EB052DD000}" srcOrd="1" destOrd="0" presId="urn:microsoft.com/office/officeart/2005/8/layout/chevron2"/>
    <dgm:cxn modelId="{6E774A97-F1C8-444A-BA5B-5C2C32F51C15}" type="presParOf" srcId="{979D5BD4-C139-4697-BC91-E464421D2C6D}" destId="{2F2FB558-3A24-4A01-9E34-B12B6B814228}" srcOrd="2" destOrd="0" presId="urn:microsoft.com/office/officeart/2005/8/layout/chevron2"/>
    <dgm:cxn modelId="{C7FC0FD1-CCAF-4767-A4BF-63EBDA4FBE09}" type="presParOf" srcId="{2F2FB558-3A24-4A01-9E34-B12B6B814228}" destId="{85892DF7-D97C-4852-BC1E-F6DB7FCDB76D}" srcOrd="0" destOrd="0" presId="urn:microsoft.com/office/officeart/2005/8/layout/chevron2"/>
    <dgm:cxn modelId="{A304960B-C510-4496-B44D-B5C7B1693D96}" type="presParOf" srcId="{2F2FB558-3A24-4A01-9E34-B12B6B814228}" destId="{57DC7C18-7265-421F-85B1-5826B5662606}" srcOrd="1" destOrd="0" presId="urn:microsoft.com/office/officeart/2005/8/layout/chevron2"/>
    <dgm:cxn modelId="{3AF7716E-752E-433A-8850-6E62FAC15CBE}" type="presParOf" srcId="{979D5BD4-C139-4697-BC91-E464421D2C6D}" destId="{F5D0A1DA-D775-4B39-968F-F6DC0C968D1B}" srcOrd="3" destOrd="0" presId="urn:microsoft.com/office/officeart/2005/8/layout/chevron2"/>
    <dgm:cxn modelId="{263863E5-857B-4858-A9C1-01CDD2BB31ED}" type="presParOf" srcId="{979D5BD4-C139-4697-BC91-E464421D2C6D}" destId="{4442958A-487A-4F65-991B-27DB6A66FC71}" srcOrd="4" destOrd="0" presId="urn:microsoft.com/office/officeart/2005/8/layout/chevron2"/>
    <dgm:cxn modelId="{45312FF4-144F-4AD9-9294-BD7D3CAEB9DD}" type="presParOf" srcId="{4442958A-487A-4F65-991B-27DB6A66FC71}" destId="{AF73A772-AB03-47B9-9E4C-EF176DAE3928}" srcOrd="0" destOrd="0" presId="urn:microsoft.com/office/officeart/2005/8/layout/chevron2"/>
    <dgm:cxn modelId="{EADEF015-3B6F-42AD-8C03-1BA4324D6C3F}" type="presParOf" srcId="{4442958A-487A-4F65-991B-27DB6A66FC71}" destId="{405E1A54-CB56-40C9-81DA-F7F73FC51F10}" srcOrd="1" destOrd="0" presId="urn:microsoft.com/office/officeart/2005/8/layout/chevron2"/>
    <dgm:cxn modelId="{C8BD03F1-858F-4A3F-BD5F-D424A180477B}" type="presParOf" srcId="{979D5BD4-C139-4697-BC91-E464421D2C6D}" destId="{AC87DEC1-8E45-40C5-8CFA-D5A193C01F77}" srcOrd="5" destOrd="0" presId="urn:microsoft.com/office/officeart/2005/8/layout/chevron2"/>
    <dgm:cxn modelId="{C288881C-0F05-4F76-B1C5-7389C82B028E}" type="presParOf" srcId="{979D5BD4-C139-4697-BC91-E464421D2C6D}" destId="{9BF89011-6A9D-4234-9E00-94423EE2D9B0}" srcOrd="6" destOrd="0" presId="urn:microsoft.com/office/officeart/2005/8/layout/chevron2"/>
    <dgm:cxn modelId="{32FE560C-D024-47FC-B4C6-F27DE2CACC0F}" type="presParOf" srcId="{9BF89011-6A9D-4234-9E00-94423EE2D9B0}" destId="{72FCBD72-A14C-4483-8CE4-AEAF28CBA476}" srcOrd="0" destOrd="0" presId="urn:microsoft.com/office/officeart/2005/8/layout/chevron2"/>
    <dgm:cxn modelId="{A5DEB01E-10AE-4F72-98D3-6A69F9DE3B58}" type="presParOf" srcId="{9BF89011-6A9D-4234-9E00-94423EE2D9B0}" destId="{600C1114-A4ED-4450-8F4A-5E0A80867DFE}" srcOrd="1" destOrd="0" presId="urn:microsoft.com/office/officeart/2005/8/layout/chevron2"/>
    <dgm:cxn modelId="{90B51B8B-96A8-4F58-90F3-BCADE05B3B85}" type="presParOf" srcId="{979D5BD4-C139-4697-BC91-E464421D2C6D}" destId="{24EB9D81-E0A5-4998-9B7A-4EA81F5D49F0}" srcOrd="7" destOrd="0" presId="urn:microsoft.com/office/officeart/2005/8/layout/chevron2"/>
    <dgm:cxn modelId="{17E2178E-0EF5-4417-81DE-8ADE1E5D9F3C}" type="presParOf" srcId="{979D5BD4-C139-4697-BC91-E464421D2C6D}" destId="{2AE60363-1CD1-4CAE-A0D3-F14577343FFB}" srcOrd="8" destOrd="0" presId="urn:microsoft.com/office/officeart/2005/8/layout/chevron2"/>
    <dgm:cxn modelId="{5491802E-B1A8-4E6C-AF99-C0498E48D2E2}" type="presParOf" srcId="{2AE60363-1CD1-4CAE-A0D3-F14577343FFB}" destId="{801470EE-1085-411F-BA49-1153E9F983FB}" srcOrd="0" destOrd="0" presId="urn:microsoft.com/office/officeart/2005/8/layout/chevron2"/>
    <dgm:cxn modelId="{559DBC77-1D36-48E0-8C78-542E43CAD635}" type="presParOf" srcId="{2AE60363-1CD1-4CAE-A0D3-F14577343FFB}" destId="{39BA0F2D-A06A-40B7-8C18-96776F53B9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120C-BF00-4E87-AB86-7D49BCFD9F9C}">
      <dsp:nvSpPr>
        <dsp:cNvPr id="0" name=""/>
        <dsp:cNvSpPr/>
      </dsp:nvSpPr>
      <dsp:spPr>
        <a:xfrm rot="5400000">
          <a:off x="-112446" y="113061"/>
          <a:ext cx="749642" cy="524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2990"/>
        <a:ext cx="524749" cy="224893"/>
      </dsp:txXfrm>
    </dsp:sp>
    <dsp:sp modelId="{081F7170-60E2-449C-AA7E-515E6D5748AE}">
      <dsp:nvSpPr>
        <dsp:cNvPr id="0" name=""/>
        <dsp:cNvSpPr/>
      </dsp:nvSpPr>
      <dsp:spPr>
        <a:xfrm rot="5400000">
          <a:off x="3991013" y="-3465648"/>
          <a:ext cx="487267" cy="7419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расширение круга общения и приобретение навыков социального взаимодействия, коммуникативных навыков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 rot="-5400000">
        <a:off x="524750" y="24401"/>
        <a:ext cx="7396008" cy="439695"/>
      </dsp:txXfrm>
    </dsp:sp>
    <dsp:sp modelId="{85892DF7-D97C-4852-BC1E-F6DB7FCDB76D}">
      <dsp:nvSpPr>
        <dsp:cNvPr id="0" name=""/>
        <dsp:cNvSpPr/>
      </dsp:nvSpPr>
      <dsp:spPr>
        <a:xfrm rot="5400000">
          <a:off x="-112446" y="739377"/>
          <a:ext cx="749642" cy="524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889306"/>
        <a:ext cx="524749" cy="224893"/>
      </dsp:txXfrm>
    </dsp:sp>
    <dsp:sp modelId="{57DC7C18-7265-421F-85B1-5826B5662606}">
      <dsp:nvSpPr>
        <dsp:cNvPr id="0" name=""/>
        <dsp:cNvSpPr/>
      </dsp:nvSpPr>
      <dsp:spPr>
        <a:xfrm rot="5400000">
          <a:off x="3991013" y="-2839332"/>
          <a:ext cx="487267" cy="7419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формирование у родителей необходимых навыков воспитания и развития детей-инвалидов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 rot="-5400000">
        <a:off x="524750" y="650717"/>
        <a:ext cx="7396008" cy="439695"/>
      </dsp:txXfrm>
    </dsp:sp>
    <dsp:sp modelId="{AF73A772-AB03-47B9-9E4C-EF176DAE3928}">
      <dsp:nvSpPr>
        <dsp:cNvPr id="0" name=""/>
        <dsp:cNvSpPr/>
      </dsp:nvSpPr>
      <dsp:spPr>
        <a:xfrm rot="5400000">
          <a:off x="-112446" y="1365693"/>
          <a:ext cx="749642" cy="524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515622"/>
        <a:ext cx="524749" cy="224893"/>
      </dsp:txXfrm>
    </dsp:sp>
    <dsp:sp modelId="{405E1A54-CB56-40C9-81DA-F7F73FC51F10}">
      <dsp:nvSpPr>
        <dsp:cNvPr id="0" name=""/>
        <dsp:cNvSpPr/>
      </dsp:nvSpPr>
      <dsp:spPr>
        <a:xfrm rot="5400000">
          <a:off x="3991013" y="-2213016"/>
          <a:ext cx="487267" cy="7419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формирование социально-культурных семейных ценностей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 rot="-5400000">
        <a:off x="524750" y="1277033"/>
        <a:ext cx="7396008" cy="439695"/>
      </dsp:txXfrm>
    </dsp:sp>
    <dsp:sp modelId="{72FCBD72-A14C-4483-8CE4-AEAF28CBA476}">
      <dsp:nvSpPr>
        <dsp:cNvPr id="0" name=""/>
        <dsp:cNvSpPr/>
      </dsp:nvSpPr>
      <dsp:spPr>
        <a:xfrm rot="5400000">
          <a:off x="-112446" y="1992008"/>
          <a:ext cx="749642" cy="524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141937"/>
        <a:ext cx="524749" cy="224893"/>
      </dsp:txXfrm>
    </dsp:sp>
    <dsp:sp modelId="{600C1114-A4ED-4450-8F4A-5E0A80867DFE}">
      <dsp:nvSpPr>
        <dsp:cNvPr id="0" name=""/>
        <dsp:cNvSpPr/>
      </dsp:nvSpPr>
      <dsp:spPr>
        <a:xfrm rot="5400000">
          <a:off x="3991013" y="-1594053"/>
          <a:ext cx="487267" cy="7419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раскрытие творческого потенциала семьи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 rot="-5400000">
        <a:off x="524750" y="1895996"/>
        <a:ext cx="7396008" cy="439695"/>
      </dsp:txXfrm>
    </dsp:sp>
    <dsp:sp modelId="{801470EE-1085-411F-BA49-1153E9F983FB}">
      <dsp:nvSpPr>
        <dsp:cNvPr id="0" name=""/>
        <dsp:cNvSpPr/>
      </dsp:nvSpPr>
      <dsp:spPr>
        <a:xfrm rot="5400000">
          <a:off x="-112446" y="2618324"/>
          <a:ext cx="749642" cy="5247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768253"/>
        <a:ext cx="524749" cy="224893"/>
      </dsp:txXfrm>
    </dsp:sp>
    <dsp:sp modelId="{39BA0F2D-A06A-40B7-8C18-96776F53B992}">
      <dsp:nvSpPr>
        <dsp:cNvPr id="0" name=""/>
        <dsp:cNvSpPr/>
      </dsp:nvSpPr>
      <dsp:spPr>
        <a:xfrm rot="5400000">
          <a:off x="3991013" y="-960384"/>
          <a:ext cx="487267" cy="7419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rPr>
            <a:t>создание условий для формирования толерантного отношения общества к семьям с детьми-инвалидами</a:t>
          </a:r>
          <a:endParaRPr lang="ru-RU" sz="1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 rot="-5400000">
        <a:off x="524750" y="2529665"/>
        <a:ext cx="7396008" cy="439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5A24B-14D9-4506-80D0-565CD32C07F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AF430-D3A4-4F2E-9BB0-738E71C93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935B7-2FC9-4AA3-A8B5-B679F892F651}" type="datetimeFigureOut">
              <a:rPr lang="ru-RU"/>
              <a:pPr>
                <a:defRPr/>
              </a:pPr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9" rIns="92417" bIns="462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2417" tIns="46209" rIns="92417" bIns="462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0" cy="501015"/>
          </a:xfrm>
          <a:prstGeom prst="rect">
            <a:avLst/>
          </a:prstGeom>
        </p:spPr>
        <p:txBody>
          <a:bodyPr vert="horz" lIns="92417" tIns="46209" rIns="92417" bIns="4620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1063A0-23CC-469C-A680-866F53FF5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77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ADC4-453D-4E85-89AC-E36DA537BC60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0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DE40-8D86-4469-8588-F8162F7390A7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C5F7-E5FF-4C55-9D25-D3DD166ECEEB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773B-F04E-443D-ACED-7BA388D8C12D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A49F-3413-4C03-8BEA-20B3BD0499B8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79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004-A595-4DA1-A354-BB4FB4DC7E06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523D-5CBD-4513-9F91-E428A0BADC59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1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2FB1-D5D0-49AA-96E0-AF11415AC98B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2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5592-614F-4C5D-A92B-A908F951E88F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F34A-5F67-4A01-BF46-7C4FFADFDA4B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3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D539-C5C4-4F1C-B88E-4F2FB9BC0CB9}" type="datetime1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3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6550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141114"/>
            <a:ext cx="7886700" cy="5035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4035" y="6356353"/>
            <a:ext cx="864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2DF7D71-1C9F-4B77-9410-3FA4856BAA0E}" type="datetime1">
              <a:rPr lang="ru-RU" smtClean="0"/>
              <a:pPr algn="r"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8904" y="6356353"/>
            <a:ext cx="31716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042" y="6356353"/>
            <a:ext cx="915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637D-0EF0-42A2-B513-403A0052BE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9A77909-F254-4DC6-9D8A-3027807F6EEC}"/>
              </a:ext>
            </a:extLst>
          </p:cNvPr>
          <p:cNvCxnSpPr>
            <a:cxnSpLocks/>
          </p:cNvCxnSpPr>
          <p:nvPr userDrawn="1"/>
        </p:nvCxnSpPr>
        <p:spPr>
          <a:xfrm>
            <a:off x="628651" y="1020198"/>
            <a:ext cx="69330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42C1AD9-6EE5-45A6-A49C-D64FBB450AA8}"/>
              </a:ext>
            </a:extLst>
          </p:cNvPr>
          <p:cNvCxnSpPr>
            <a:cxnSpLocks/>
          </p:cNvCxnSpPr>
          <p:nvPr userDrawn="1"/>
        </p:nvCxnSpPr>
        <p:spPr>
          <a:xfrm>
            <a:off x="7600042" y="1020198"/>
            <a:ext cx="915308" cy="0"/>
          </a:xfrm>
          <a:prstGeom prst="line">
            <a:avLst/>
          </a:prstGeom>
          <a:ln w="19050">
            <a:solidFill>
              <a:srgbClr val="FF28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AEC2B56-24C0-421F-ACAC-F73151B64F9B}"/>
              </a:ext>
            </a:extLst>
          </p:cNvPr>
          <p:cNvCxnSpPr>
            <a:cxnSpLocks/>
          </p:cNvCxnSpPr>
          <p:nvPr userDrawn="1"/>
        </p:nvCxnSpPr>
        <p:spPr>
          <a:xfrm>
            <a:off x="628651" y="6356352"/>
            <a:ext cx="69330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CC5EB51-F5E9-46D2-B781-2BDD838B4FBD}"/>
              </a:ext>
            </a:extLst>
          </p:cNvPr>
          <p:cNvCxnSpPr>
            <a:cxnSpLocks/>
          </p:cNvCxnSpPr>
          <p:nvPr userDrawn="1"/>
        </p:nvCxnSpPr>
        <p:spPr>
          <a:xfrm>
            <a:off x="7600042" y="6356352"/>
            <a:ext cx="915308" cy="0"/>
          </a:xfrm>
          <a:prstGeom prst="line">
            <a:avLst/>
          </a:prstGeom>
          <a:ln w="19050">
            <a:solidFill>
              <a:srgbClr val="FF282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Копия vrd_2016_logo.png">
            <a:extLst>
              <a:ext uri="{FF2B5EF4-FFF2-40B4-BE49-F238E27FC236}">
                <a16:creationId xmlns:a16="http://schemas.microsoft.com/office/drawing/2014/main" xmlns="" id="{5273AC1E-4FA2-4A77-925E-DB98E2EDE4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 l="82455" b="52467"/>
          <a:stretch>
            <a:fillRect/>
          </a:stretch>
        </p:blipFill>
        <p:spPr bwMode="auto">
          <a:xfrm>
            <a:off x="1403090" y="6436222"/>
            <a:ext cx="249981" cy="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E1CC816-62DF-4741-8D16-F4542BE4974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5" y="6436222"/>
            <a:ext cx="203032" cy="2852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6968DC-C1A5-45B7-8730-15F8080FDCF1}"/>
              </a:ext>
            </a:extLst>
          </p:cNvPr>
          <p:cNvSpPr txBox="1"/>
          <p:nvPr userDrawn="1"/>
        </p:nvSpPr>
        <p:spPr>
          <a:xfrm>
            <a:off x="2019812" y="6369264"/>
            <a:ext cx="1616303" cy="4047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15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preodoleniecher</a:t>
            </a:r>
            <a:r>
              <a:rPr lang="en-US" sz="1015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@mail.ru</a:t>
            </a:r>
            <a:endParaRPr lang="ru-RU" sz="1015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7" descr="D:\методист\Календарь\Календарь 2014\логотип без фона.png">
            <a:extLst>
              <a:ext uri="{FF2B5EF4-FFF2-40B4-BE49-F238E27FC236}">
                <a16:creationId xmlns:a16="http://schemas.microsoft.com/office/drawing/2014/main" xmlns="" id="{9E2A173A-C54A-4CB8-B8EA-EA80A1296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09" y="6418159"/>
            <a:ext cx="315537" cy="31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0" descr="http://companyru.ru/images/logo/1673b8324d88a8c205a11e095c7c63ff.png">
            <a:extLst>
              <a:ext uri="{FF2B5EF4-FFF2-40B4-BE49-F238E27FC236}">
                <a16:creationId xmlns:a16="http://schemas.microsoft.com/office/drawing/2014/main" xmlns="" id="{1C3D8E0B-A2A4-41FF-874C-79D710581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8649" y="6418160"/>
            <a:ext cx="348222" cy="3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07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1846" b="1" kern="1200">
          <a:solidFill>
            <a:srgbClr val="FF2828"/>
          </a:solidFill>
          <a:latin typeface="+mn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setka\DATA\Кортугова О.С\фото сайт преодолеем вместе\Ступень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73" y="621300"/>
            <a:ext cx="3116227" cy="4031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\\SETKA\shared\Форум_2022\Вариативная система_фото\ОППП\Отбор\арттера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07708"/>
            <a:ext cx="3024336" cy="3845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1" name="Picture 7" descr="\\SETKA\shared\Форум_2022\Практика _ Вариативная система поддержки семей, воспитывающих детей с инвалидностью\Вариативная система_фото\ранники\wNkur9VErnyqckmPWXFCy0FC0OTXW3wXqY6Nq2uFCtbXkt5nA-SJzALZSamKGXMmz0cImPflDPuCK0wOQih07J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367"/>
            <a:ext cx="2987824" cy="4155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EE83DAA2-D6A0-4EF9-A30B-6724F600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84" y="4808920"/>
            <a:ext cx="7259236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Х</a:t>
            </a:r>
            <a:r>
              <a:rPr lang="en-US" sz="20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II</a:t>
            </a:r>
            <a:r>
              <a:rPr lang="ru-RU" sz="20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ВСЕРОССИЙСКая</a:t>
            </a:r>
            <a:r>
              <a:rPr lang="ru-RU" sz="2000" b="1" cap="all" dirty="0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АКЦИя</a:t>
            </a:r>
            <a:r>
              <a:rPr lang="ru-RU" sz="2000" b="1" cap="all" dirty="0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 «</a:t>
            </a:r>
            <a:r>
              <a:rPr lang="ru-RU" sz="20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ДОБРОВОЛЬЦЫ – ДЕТЯМ</a:t>
            </a:r>
            <a:r>
              <a:rPr lang="ru-RU" sz="2000" b="1" cap="all" dirty="0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»</a:t>
            </a:r>
          </a:p>
          <a:p>
            <a:r>
              <a:rPr lang="ru-RU" sz="2000" b="1" cap="all" dirty="0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 </a:t>
            </a:r>
            <a:endParaRPr lang="ru-RU" sz="2000" b="1" cap="all" dirty="0">
              <a:solidFill>
                <a:srgbClr val="002060"/>
              </a:solidFill>
              <a:latin typeface="Calibri" panose="020F0502020204030204"/>
              <a:cs typeface="Times New Roman" pitchFamily="18" charset="0"/>
            </a:endParaRP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ПРАКТИКА </a:t>
            </a:r>
            <a:r>
              <a:rPr lang="ru-RU" sz="2000" b="1" cap="all" dirty="0" smtClean="0">
                <a:solidFill>
                  <a:srgbClr val="002060"/>
                </a:solidFill>
                <a:cs typeface="Times New Roman" pitchFamily="18" charset="0"/>
              </a:rPr>
              <a:t>«отдыхаем с пользой» </a:t>
            </a:r>
            <a:endParaRPr lang="ru-RU" sz="2000" b="1" dirty="0">
              <a:solidFill>
                <a:srgbClr val="002060"/>
              </a:solidFill>
              <a:latin typeface="Calibri Light" panose="020F0302020204030204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: усеченные верхние углы 10">
            <a:extLst>
              <a:ext uri="{FF2B5EF4-FFF2-40B4-BE49-F238E27FC236}">
                <a16:creationId xmlns:a16="http://schemas.microsoft.com/office/drawing/2014/main" xmlns="" id="{A9D4AB1F-6BF5-431F-AC6D-26D2F7AB238D}"/>
              </a:ext>
            </a:extLst>
          </p:cNvPr>
          <p:cNvSpPr/>
          <p:nvPr/>
        </p:nvSpPr>
        <p:spPr>
          <a:xfrm>
            <a:off x="0" y="-3206"/>
            <a:ext cx="9144000" cy="911926"/>
          </a:xfrm>
          <a:prstGeom prst="snip2SameRect">
            <a:avLst>
              <a:gd name="adj1" fmla="val 0"/>
              <a:gd name="adj2" fmla="val 171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Бюджетное учреждение  </a:t>
            </a:r>
            <a:r>
              <a:rPr lang="ru-RU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социального обслуживания Вологодской области</a:t>
            </a:r>
            <a: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«Комплексный центр социального обслуживания населения </a:t>
            </a:r>
            <a:b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города Череповца и Череповецкого района «Забота»</a:t>
            </a:r>
            <a:endParaRPr lang="ru-RU" b="1" dirty="0">
              <a:solidFill>
                <a:prstClr val="white"/>
              </a:solidFill>
              <a:latin typeface="Calibri Light" panose="020F0302020204030204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724128" y="5678239"/>
            <a:ext cx="3168352" cy="720160"/>
            <a:chOff x="5724128" y="5678239"/>
            <a:chExt cx="3168352" cy="72016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0AEE112-A3E9-40EF-8B4C-142BC6FB8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5678319"/>
              <a:ext cx="716422" cy="720000"/>
            </a:xfrm>
            <a:prstGeom prst="rect">
              <a:avLst/>
            </a:prstGeom>
          </p:spPr>
        </p:pic>
        <p:pic>
          <p:nvPicPr>
            <p:cNvPr id="1026" name="Picture 2" descr="\\SETKA\shared\Кортугова О.С\ЛОГО\лого кружка забота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72400" y="5678319"/>
              <a:ext cx="720080" cy="720080"/>
            </a:xfrm>
            <a:prstGeom prst="rect">
              <a:avLst/>
            </a:prstGeom>
            <a:noFill/>
          </p:spPr>
        </p:pic>
        <p:pic>
          <p:nvPicPr>
            <p:cNvPr id="3" name="Picture 2" descr="C:\Users\Методист\Desktop\Добровольцы - детям 2023\Рисунок1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5678239"/>
              <a:ext cx="1463071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9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66" y="381279"/>
            <a:ext cx="8155309" cy="655070"/>
          </a:xfrm>
        </p:spPr>
        <p:txBody>
          <a:bodyPr/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потребности целевой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группы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grpSp>
        <p:nvGrpSpPr>
          <p:cNvPr id="18" name="组合 1"/>
          <p:cNvGrpSpPr/>
          <p:nvPr/>
        </p:nvGrpSpPr>
        <p:grpSpPr>
          <a:xfrm>
            <a:off x="107504" y="3573016"/>
            <a:ext cx="2053397" cy="20533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0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1" name="组合 4"/>
          <p:cNvGrpSpPr/>
          <p:nvPr/>
        </p:nvGrpSpPr>
        <p:grpSpPr>
          <a:xfrm>
            <a:off x="2123728" y="3585739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4" name="组合 7"/>
          <p:cNvGrpSpPr/>
          <p:nvPr/>
        </p:nvGrpSpPr>
        <p:grpSpPr>
          <a:xfrm>
            <a:off x="2339752" y="4282538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7" name="组合 10"/>
          <p:cNvGrpSpPr/>
          <p:nvPr/>
        </p:nvGrpSpPr>
        <p:grpSpPr>
          <a:xfrm>
            <a:off x="2267744" y="4979337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9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0" name="组合 13"/>
          <p:cNvGrpSpPr/>
          <p:nvPr/>
        </p:nvGrpSpPr>
        <p:grpSpPr>
          <a:xfrm>
            <a:off x="1619672" y="2888940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32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3" name="标题 11"/>
          <p:cNvSpPr txBox="1">
            <a:spLocks/>
          </p:cNvSpPr>
          <p:nvPr/>
        </p:nvSpPr>
        <p:spPr>
          <a:xfrm>
            <a:off x="1605285" y="2996158"/>
            <a:ext cx="604838" cy="4286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zh-CN" altLang="en-US" sz="3299" dirty="0">
              <a:solidFill>
                <a:prstClr val="black">
                  <a:lumMod val="85000"/>
                  <a:lumOff val="15000"/>
                </a:prst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" name="组合 20"/>
          <p:cNvGrpSpPr/>
          <p:nvPr/>
        </p:nvGrpSpPr>
        <p:grpSpPr>
          <a:xfrm>
            <a:off x="2267744" y="3162084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35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37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6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9" name="椭圆 25"/>
          <p:cNvSpPr/>
          <p:nvPr/>
        </p:nvSpPr>
        <p:spPr>
          <a:xfrm>
            <a:off x="3347864" y="2918688"/>
            <a:ext cx="557212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 bwMode="auto">
          <a:xfrm>
            <a:off x="4716016" y="4221088"/>
            <a:ext cx="417646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трудности с организацией и проведением подходящего для ребёнка досуга </a:t>
            </a:r>
          </a:p>
        </p:txBody>
      </p:sp>
      <p:sp>
        <p:nvSpPr>
          <p:cNvPr id="42" name="椭圆 49"/>
          <p:cNvSpPr/>
          <p:nvPr/>
        </p:nvSpPr>
        <p:spPr>
          <a:xfrm>
            <a:off x="3923928" y="3537117"/>
            <a:ext cx="558800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 bwMode="auto">
          <a:xfrm>
            <a:off x="4040952" y="2782577"/>
            <a:ext cx="468052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социальная изоляция семей, воспитывающих детей с инвалидностью и ОВЗ 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 bwMode="auto">
          <a:xfrm>
            <a:off x="4641683" y="3573465"/>
            <a:ext cx="424847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столкновение с негативным или настороженным общественным мнением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6" name="组合 10"/>
          <p:cNvGrpSpPr/>
          <p:nvPr/>
        </p:nvGrpSpPr>
        <p:grpSpPr>
          <a:xfrm>
            <a:off x="1835696" y="5676136"/>
            <a:ext cx="618296" cy="61829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48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49" name="标题 11"/>
          <p:cNvSpPr txBox="1">
            <a:spLocks/>
          </p:cNvSpPr>
          <p:nvPr/>
        </p:nvSpPr>
        <p:spPr bwMode="auto">
          <a:xfrm>
            <a:off x="4607497" y="4863982"/>
            <a:ext cx="453650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недостаточный уровень родительской компетентности в вопросах воспитания и развития ребенка-инвалида и ОВЗ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椭圆 25"/>
          <p:cNvSpPr/>
          <p:nvPr/>
        </p:nvSpPr>
        <p:spPr>
          <a:xfrm>
            <a:off x="4139952" y="4282355"/>
            <a:ext cx="558800" cy="557213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1" name="椭圆 25"/>
          <p:cNvSpPr/>
          <p:nvPr/>
        </p:nvSpPr>
        <p:spPr>
          <a:xfrm>
            <a:off x="4067944" y="4953996"/>
            <a:ext cx="558800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2" name="椭圆 25"/>
          <p:cNvSpPr/>
          <p:nvPr/>
        </p:nvSpPr>
        <p:spPr>
          <a:xfrm>
            <a:off x="3635896" y="5705884"/>
            <a:ext cx="558800" cy="558800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zh-CN" altLang="en-US" sz="100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56" name="Picture 33" descr="D:\общая\програм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365104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C:\Users\User\Downloads\PKopw3wGfRw.jpg"/>
          <p:cNvPicPr>
            <a:picLocks noChangeAspect="1" noChangeArrowheads="1"/>
          </p:cNvPicPr>
          <p:nvPr/>
        </p:nvPicPr>
        <p:blipFill>
          <a:blip r:embed="rId3" cstate="print"/>
          <a:srcRect t="11211" b="10311"/>
          <a:stretch>
            <a:fillRect/>
          </a:stretch>
        </p:blipFill>
        <p:spPr bwMode="auto">
          <a:xfrm>
            <a:off x="251520" y="3789040"/>
            <a:ext cx="1743350" cy="165618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组合 20"/>
          <p:cNvGrpSpPr/>
          <p:nvPr/>
        </p:nvGrpSpPr>
        <p:grpSpPr>
          <a:xfrm>
            <a:off x="2843808" y="3858883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59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61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60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3" name="组合 20"/>
          <p:cNvGrpSpPr/>
          <p:nvPr/>
        </p:nvGrpSpPr>
        <p:grpSpPr>
          <a:xfrm>
            <a:off x="3059832" y="4555682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64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66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65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8" name="组合 20"/>
          <p:cNvGrpSpPr/>
          <p:nvPr/>
        </p:nvGrpSpPr>
        <p:grpSpPr>
          <a:xfrm>
            <a:off x="2987824" y="5252481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69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71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70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73" name="组合 20"/>
          <p:cNvGrpSpPr/>
          <p:nvPr/>
        </p:nvGrpSpPr>
        <p:grpSpPr>
          <a:xfrm>
            <a:off x="2555776" y="5949280"/>
            <a:ext cx="1008112" cy="72008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74" name="组合 21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76" name="直接连接符 23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24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2">
                  <a:solidFill>
                    <a:prstClr val="white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75" name="椭圆 2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2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79" name="标题 11"/>
          <p:cNvSpPr txBox="1">
            <a:spLocks/>
          </p:cNvSpPr>
          <p:nvPr/>
        </p:nvSpPr>
        <p:spPr bwMode="auto">
          <a:xfrm>
            <a:off x="4355976" y="5589240"/>
            <a:ext cx="496855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территориальная удаленность проживания семей, воспитывающих детей с инвалидностью и ОВЗ, небольшое количество учреждений культуры и досуга</a:t>
            </a:r>
          </a:p>
        </p:txBody>
      </p:sp>
      <p:pic>
        <p:nvPicPr>
          <p:cNvPr id="2049" name="Picture 1" descr="D:\общая\пиктограмма диагност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2"/>
            <a:ext cx="360065" cy="360065"/>
          </a:xfrm>
          <a:prstGeom prst="rect">
            <a:avLst/>
          </a:prstGeom>
          <a:noFill/>
        </p:spPr>
      </p:pic>
      <p:pic>
        <p:nvPicPr>
          <p:cNvPr id="80" name="Picture 76" descr="D:\общая\Без имени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410021" cy="4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общая\пиктограмма графи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085184"/>
            <a:ext cx="323007" cy="323007"/>
          </a:xfrm>
          <a:prstGeom prst="rect">
            <a:avLst/>
          </a:prstGeom>
          <a:noFill/>
        </p:spPr>
      </p:pic>
      <p:pic>
        <p:nvPicPr>
          <p:cNvPr id="2051" name="Picture 3" descr="D:\общая\пиктограмма дорог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805264"/>
            <a:ext cx="416298" cy="416298"/>
          </a:xfrm>
          <a:prstGeom prst="rect">
            <a:avLst/>
          </a:prstGeom>
          <a:noFill/>
        </p:spPr>
      </p:pic>
      <p:pic>
        <p:nvPicPr>
          <p:cNvPr id="81" name="Picture 39" descr="D:\общая\в през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9999" r="49334" b="20001"/>
          <a:stretch>
            <a:fillRect/>
          </a:stretch>
        </p:blipFill>
        <p:spPr bwMode="auto">
          <a:xfrm>
            <a:off x="611560" y="1196752"/>
            <a:ext cx="2736304" cy="14401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1" y="6379094"/>
            <a:ext cx="1758346" cy="40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1" grpId="0"/>
      <p:bldP spid="42" grpId="0" animBg="1"/>
      <p:bldP spid="43" grpId="0"/>
      <p:bldP spid="44" grpId="0"/>
      <p:bldP spid="49" grpId="0"/>
      <p:bldP spid="50" grpId="0" animBg="1"/>
      <p:bldP spid="51" grpId="0" animBg="1"/>
      <p:bldP spid="52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820" y="404664"/>
            <a:ext cx="7976782" cy="129964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практики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рганизация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социокультурных мероприятий с целью социализации и развития детей с инвалидностью и ОВЗ, повышения психолого-педагогической компетентности родителей в вопросах воспитания, развития и социальной адаптации их детей, оптимизации детско-родительских отношений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387" y="2132857"/>
            <a:ext cx="7641053" cy="3638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478E"/>
                </a:solidFill>
                <a:latin typeface="Arial" pitchFamily="34" charset="0"/>
                <a:cs typeface="Arial" pitchFamily="34" charset="0"/>
              </a:rPr>
              <a:t>Задачи практики</a:t>
            </a:r>
            <a:endParaRPr lang="ru-RU" sz="1800" dirty="0">
              <a:solidFill>
                <a:srgbClr val="00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404664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53079" y="404664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79" name="TextBox 19"/>
          <p:cNvSpPr txBox="1">
            <a:spLocks noChangeArrowheads="1"/>
          </p:cNvSpPr>
          <p:nvPr/>
        </p:nvSpPr>
        <p:spPr bwMode="auto">
          <a:xfrm>
            <a:off x="452437" y="5580063"/>
            <a:ext cx="2021809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r"/>
            <a:r>
              <a:rPr lang="ru-RU" altLang="ru-RU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6334397"/>
            <a:ext cx="17557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6375443"/>
              </p:ext>
            </p:extLst>
          </p:nvPr>
        </p:nvGraphicFramePr>
        <p:xfrm>
          <a:off x="587896" y="2636912"/>
          <a:ext cx="794454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Социальные результаты практики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«Отдыхаем с пользой»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9305" y="1054571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5508625" y="2792061"/>
            <a:ext cx="236538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19" name="组合 39"/>
          <p:cNvGrpSpPr>
            <a:grpSpLocks/>
          </p:cNvGrpSpPr>
          <p:nvPr/>
        </p:nvGrpSpPr>
        <p:grpSpPr bwMode="auto">
          <a:xfrm>
            <a:off x="5456238" y="2819049"/>
            <a:ext cx="2343150" cy="352425"/>
            <a:chOff x="7285702" y="2315256"/>
            <a:chExt cx="3123634" cy="469300"/>
          </a:xfrm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0191358" y="2566817"/>
              <a:ext cx="217978" cy="217739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21" name="组合 41"/>
            <p:cNvGrpSpPr>
              <a:grpSpLocks/>
            </p:cNvGrpSpPr>
            <p:nvPr/>
          </p:nvGrpSpPr>
          <p:grpSpPr bwMode="auto">
            <a:xfrm>
              <a:off x="7285702" y="2315256"/>
              <a:ext cx="2912224" cy="429601"/>
              <a:chOff x="7285702" y="2315256"/>
              <a:chExt cx="2912224" cy="429601"/>
            </a:xfrm>
          </p:grpSpPr>
          <p:sp>
            <p:nvSpPr>
              <p:cNvPr id="22" name="任意多边形 42"/>
              <p:cNvSpPr/>
              <p:nvPr/>
            </p:nvSpPr>
            <p:spPr>
              <a:xfrm rot="2700000" flipH="1">
                <a:off x="7084654" y="2516082"/>
                <a:ext cx="429606" cy="27482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43"/>
              <p:cNvSpPr/>
              <p:nvPr/>
            </p:nvSpPr>
            <p:spPr>
              <a:xfrm flipH="1">
                <a:off x="7442307" y="2664059"/>
                <a:ext cx="2755400" cy="2959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Freeform 16"/>
          <p:cNvSpPr>
            <a:spLocks noEditPoints="1"/>
          </p:cNvSpPr>
          <p:nvPr/>
        </p:nvSpPr>
        <p:spPr bwMode="auto">
          <a:xfrm>
            <a:off x="5776913" y="4536724"/>
            <a:ext cx="236537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25" name="组合 45"/>
          <p:cNvGrpSpPr>
            <a:grpSpLocks/>
          </p:cNvGrpSpPr>
          <p:nvPr/>
        </p:nvGrpSpPr>
        <p:grpSpPr bwMode="auto">
          <a:xfrm>
            <a:off x="5726113" y="4563711"/>
            <a:ext cx="2025650" cy="352425"/>
            <a:chOff x="7644477" y="4641489"/>
            <a:chExt cx="2700937" cy="469300"/>
          </a:xfrm>
        </p:grpSpPr>
        <p:grpSp>
          <p:nvGrpSpPr>
            <p:cNvPr id="26" name="组合 46"/>
            <p:cNvGrpSpPr>
              <a:grpSpLocks/>
            </p:cNvGrpSpPr>
            <p:nvPr/>
          </p:nvGrpSpPr>
          <p:grpSpPr bwMode="auto">
            <a:xfrm>
              <a:off x="7644477" y="4641489"/>
              <a:ext cx="2488890" cy="429601"/>
              <a:chOff x="7644477" y="4641489"/>
              <a:chExt cx="2488890" cy="429601"/>
            </a:xfrm>
          </p:grpSpPr>
          <p:sp>
            <p:nvSpPr>
              <p:cNvPr id="28" name="矩形 48"/>
              <p:cNvSpPr/>
              <p:nvPr/>
            </p:nvSpPr>
            <p:spPr>
              <a:xfrm flipH="1">
                <a:off x="7801114" y="4990293"/>
                <a:ext cx="2332627" cy="2959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49"/>
              <p:cNvSpPr/>
              <p:nvPr/>
            </p:nvSpPr>
            <p:spPr>
              <a:xfrm rot="2700000" flipH="1">
                <a:off x="7443388" y="4842316"/>
                <a:ext cx="429695" cy="27481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10127391" y="4893051"/>
              <a:ext cx="218023" cy="21773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16"/>
          <p:cNvSpPr>
            <a:spLocks noEditPoints="1"/>
          </p:cNvSpPr>
          <p:nvPr/>
        </p:nvSpPr>
        <p:spPr bwMode="auto">
          <a:xfrm flipH="1" flipV="1">
            <a:off x="2900363" y="3323874"/>
            <a:ext cx="234950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31" name="组合 51"/>
          <p:cNvGrpSpPr>
            <a:grpSpLocks/>
          </p:cNvGrpSpPr>
          <p:nvPr/>
        </p:nvGrpSpPr>
        <p:grpSpPr bwMode="auto">
          <a:xfrm>
            <a:off x="782638" y="3223861"/>
            <a:ext cx="2419350" cy="354013"/>
            <a:chOff x="1054646" y="2853730"/>
            <a:chExt cx="3224404" cy="473316"/>
          </a:xfrm>
        </p:grpSpPr>
        <p:grpSp>
          <p:nvGrpSpPr>
            <p:cNvPr id="32" name="组合 52"/>
            <p:cNvGrpSpPr>
              <a:grpSpLocks/>
            </p:cNvGrpSpPr>
            <p:nvPr/>
          </p:nvGrpSpPr>
          <p:grpSpPr bwMode="auto">
            <a:xfrm>
              <a:off x="1270669" y="2897445"/>
              <a:ext cx="3008381" cy="429601"/>
              <a:chOff x="1414685" y="2583842"/>
              <a:chExt cx="3008381" cy="429601"/>
            </a:xfrm>
          </p:grpSpPr>
          <p:sp>
            <p:nvSpPr>
              <p:cNvPr id="34" name="矩形 54"/>
              <p:cNvSpPr/>
              <p:nvPr/>
            </p:nvSpPr>
            <p:spPr>
              <a:xfrm flipV="1">
                <a:off x="1414469" y="2642007"/>
                <a:ext cx="2852031" cy="2122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任意多边形 55"/>
              <p:cNvSpPr/>
              <p:nvPr/>
            </p:nvSpPr>
            <p:spPr>
              <a:xfrm rot="2700000" flipV="1">
                <a:off x="4194565" y="2784214"/>
                <a:ext cx="429497" cy="29715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Freeform 16"/>
            <p:cNvSpPr>
              <a:spLocks noEditPoints="1"/>
            </p:cNvSpPr>
            <p:nvPr/>
          </p:nvSpPr>
          <p:spPr bwMode="auto">
            <a:xfrm flipH="1" flipV="1">
              <a:off x="1054646" y="2853730"/>
              <a:ext cx="217922" cy="21649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6"/>
          <p:cNvSpPr>
            <a:spLocks noEditPoints="1"/>
          </p:cNvSpPr>
          <p:nvPr/>
        </p:nvSpPr>
        <p:spPr bwMode="auto">
          <a:xfrm flipH="1" flipV="1">
            <a:off x="3444875" y="4839936"/>
            <a:ext cx="234950" cy="23495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37" name="组合 57"/>
          <p:cNvGrpSpPr>
            <a:grpSpLocks/>
          </p:cNvGrpSpPr>
          <p:nvPr/>
        </p:nvGrpSpPr>
        <p:grpSpPr bwMode="auto">
          <a:xfrm>
            <a:off x="889000" y="4731986"/>
            <a:ext cx="2854325" cy="357188"/>
            <a:chOff x="1196926" y="4866578"/>
            <a:chExt cx="3803989" cy="475497"/>
          </a:xfrm>
        </p:grpSpPr>
        <p:grpSp>
          <p:nvGrpSpPr>
            <p:cNvPr id="38" name="组合 58"/>
            <p:cNvGrpSpPr>
              <a:grpSpLocks/>
            </p:cNvGrpSpPr>
            <p:nvPr/>
          </p:nvGrpSpPr>
          <p:grpSpPr bwMode="auto">
            <a:xfrm>
              <a:off x="1414686" y="4912474"/>
              <a:ext cx="3586229" cy="429601"/>
              <a:chOff x="1414686" y="4912474"/>
              <a:chExt cx="3586229" cy="429601"/>
            </a:xfrm>
          </p:grpSpPr>
          <p:sp>
            <p:nvSpPr>
              <p:cNvPr id="40" name="矩形 60"/>
              <p:cNvSpPr/>
              <p:nvPr/>
            </p:nvSpPr>
            <p:spPr>
              <a:xfrm flipV="1">
                <a:off x="1414842" y="4963790"/>
                <a:ext cx="3418935" cy="29586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任意多边形 61"/>
              <p:cNvSpPr/>
              <p:nvPr/>
            </p:nvSpPr>
            <p:spPr>
              <a:xfrm rot="2700000" flipV="1">
                <a:off x="4772422" y="5113836"/>
                <a:ext cx="429483" cy="27472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Freeform 16"/>
            <p:cNvSpPr>
              <a:spLocks noEditPoints="1"/>
            </p:cNvSpPr>
            <p:nvPr/>
          </p:nvSpPr>
          <p:spPr bwMode="auto">
            <a:xfrm flipH="1" flipV="1">
              <a:off x="1196926" y="4866578"/>
              <a:ext cx="217915" cy="217672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42" name="Freeform 5"/>
          <p:cNvSpPr>
            <a:spLocks/>
          </p:cNvSpPr>
          <p:nvPr/>
        </p:nvSpPr>
        <p:spPr bwMode="auto">
          <a:xfrm>
            <a:off x="3276600" y="1683986"/>
            <a:ext cx="2500313" cy="4170363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43" name="组合 63"/>
          <p:cNvGrpSpPr>
            <a:grpSpLocks/>
          </p:cNvGrpSpPr>
          <p:nvPr/>
        </p:nvGrpSpPr>
        <p:grpSpPr bwMode="auto">
          <a:xfrm>
            <a:off x="4121150" y="1806224"/>
            <a:ext cx="1287463" cy="1287462"/>
            <a:chOff x="5505375" y="965032"/>
            <a:chExt cx="1716204" cy="1716204"/>
          </a:xfrm>
        </p:grpSpPr>
        <p:grpSp>
          <p:nvGrpSpPr>
            <p:cNvPr id="44" name="组合 64"/>
            <p:cNvGrpSpPr>
              <a:grpSpLocks/>
            </p:cNvGrpSpPr>
            <p:nvPr/>
          </p:nvGrpSpPr>
          <p:grpSpPr bwMode="auto">
            <a:xfrm>
              <a:off x="5505375" y="965032"/>
              <a:ext cx="1716204" cy="1716204"/>
              <a:chOff x="1200760" y="3842075"/>
              <a:chExt cx="1784148" cy="1784148"/>
            </a:xfrm>
          </p:grpSpPr>
          <p:sp>
            <p:nvSpPr>
              <p:cNvPr id="46" name="椭圆 66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67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文本框 66"/>
            <p:cNvSpPr txBox="1"/>
            <p:nvPr/>
          </p:nvSpPr>
          <p:spPr>
            <a:xfrm>
              <a:off x="5676784" y="1413658"/>
              <a:ext cx="1373385" cy="863393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69"/>
          <p:cNvGrpSpPr>
            <a:grpSpLocks/>
          </p:cNvGrpSpPr>
          <p:nvPr/>
        </p:nvGrpSpPr>
        <p:grpSpPr bwMode="auto">
          <a:xfrm>
            <a:off x="3398838" y="3047649"/>
            <a:ext cx="1149350" cy="1147762"/>
            <a:chOff x="1200760" y="3842075"/>
            <a:chExt cx="1784148" cy="1784148"/>
          </a:xfrm>
        </p:grpSpPr>
        <p:sp>
          <p:nvSpPr>
            <p:cNvPr id="49" name="椭圆 7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0" name="椭圆 7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74"/>
          <p:cNvGrpSpPr>
            <a:grpSpLocks/>
          </p:cNvGrpSpPr>
          <p:nvPr/>
        </p:nvGrpSpPr>
        <p:grpSpPr bwMode="auto">
          <a:xfrm>
            <a:off x="4591050" y="3782661"/>
            <a:ext cx="1057275" cy="1057275"/>
            <a:chOff x="1200760" y="3842075"/>
            <a:chExt cx="1784148" cy="1784148"/>
          </a:xfrm>
        </p:grpSpPr>
        <p:sp>
          <p:nvSpPr>
            <p:cNvPr id="52" name="椭圆 76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3" name="椭圆 77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组合 79"/>
          <p:cNvGrpSpPr>
            <a:grpSpLocks/>
          </p:cNvGrpSpPr>
          <p:nvPr/>
        </p:nvGrpSpPr>
        <p:grpSpPr bwMode="auto">
          <a:xfrm>
            <a:off x="3910013" y="4800249"/>
            <a:ext cx="919162" cy="917575"/>
            <a:chOff x="1200760" y="3842075"/>
            <a:chExt cx="1784148" cy="1784148"/>
          </a:xfrm>
        </p:grpSpPr>
        <p:sp>
          <p:nvSpPr>
            <p:cNvPr id="55" name="椭圆 8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56" name="椭圆 8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57" name="文本框 118"/>
          <p:cNvSpPr txBox="1">
            <a:spLocks noChangeArrowheads="1"/>
          </p:cNvSpPr>
          <p:nvPr/>
        </p:nvSpPr>
        <p:spPr bwMode="auto">
          <a:xfrm>
            <a:off x="5703440" y="2004674"/>
            <a:ext cx="29431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у 46 % семей удалось оптимизировать детско-родительские отношения</a:t>
            </a:r>
            <a:endParaRPr lang="ru-RU" altLang="zh-CN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文本框 118"/>
          <p:cNvSpPr txBox="1">
            <a:spLocks noChangeArrowheads="1"/>
          </p:cNvSpPr>
          <p:nvPr/>
        </p:nvSpPr>
        <p:spPr bwMode="auto">
          <a:xfrm>
            <a:off x="5147494" y="5194604"/>
            <a:ext cx="2651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53 % семей преодолели социальную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исключенность</a:t>
            </a:r>
            <a:endParaRPr lang="ru-RU" altLang="zh-CN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Прямоугольник 66"/>
          <p:cNvSpPr>
            <a:spLocks noChangeArrowheads="1"/>
          </p:cNvSpPr>
          <p:nvPr/>
        </p:nvSpPr>
        <p:spPr bwMode="auto">
          <a:xfrm>
            <a:off x="5857665" y="3424050"/>
            <a:ext cx="2762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61 % родителей отмечают улучшение психоэмоционального состояния</a:t>
            </a:r>
            <a:endParaRPr lang="ru-RU" altLang="zh-CN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Прямоугольник 67"/>
          <p:cNvSpPr>
            <a:spLocks noChangeArrowheads="1"/>
          </p:cNvSpPr>
          <p:nvPr/>
        </p:nvSpPr>
        <p:spPr bwMode="auto">
          <a:xfrm>
            <a:off x="810022" y="3769167"/>
            <a:ext cx="24090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55 % семей стали занимать более активную жизненную позицию</a:t>
            </a:r>
            <a:endParaRPr lang="ru-RU" altLang="zh-CN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1" y="6379094"/>
            <a:ext cx="1758346" cy="40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938084"/>
            <a:ext cx="2892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100% родителей повысили компетентности в вопросах воспитания и развития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практика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«Отдыхаем с пользой»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637D-0EF0-42A2-B513-403A0052BE2A}" type="slidenum">
              <a:rPr lang="ru-RU" smtClean="0"/>
              <a:pPr/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560" y="1052736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668344" y="1052736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6309320"/>
            <a:ext cx="698477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668344" y="6309320"/>
            <a:ext cx="86409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5776" y="638132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zabota.gov35.ru, zabota-cher@kcson.gov35.ru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1" y="6379094"/>
            <a:ext cx="1758346" cy="40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Методист\Desktop\Добровольцы - детям 2023\Фото\Номинация Забота в каждый дом\1. Маршрут выходного дня\ANk7W-jFce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/>
          <a:stretch/>
        </p:blipFill>
        <p:spPr bwMode="auto">
          <a:xfrm>
            <a:off x="204699" y="1196752"/>
            <a:ext cx="368590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етодист\Desktop\Добровольцы - детям 2023\Фото\Номинация Забота в каждый дом\2. Детство - лучшая планета\-1g7MCXVv4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r="16339"/>
          <a:stretch/>
        </p:blipFill>
        <p:spPr bwMode="auto">
          <a:xfrm>
            <a:off x="4153663" y="3095868"/>
            <a:ext cx="24585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етодист\Desktop\Добровольцы - детям 2023\Фото\Номинация Забота в каждый дом\2. Детство - лучшая планета\nP7VhO3j1S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19447" r="19041" b="9269"/>
          <a:stretch/>
        </p:blipFill>
        <p:spPr bwMode="auto">
          <a:xfrm>
            <a:off x="2411758" y="4942983"/>
            <a:ext cx="2390185" cy="12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етодист\Desktop\Добровольцы - детям 2023\Фото\Номинация Забота в каждый дом\4. Всезнайка Енот\5g6P97nf3N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r="6449"/>
          <a:stretch/>
        </p:blipFill>
        <p:spPr bwMode="auto">
          <a:xfrm>
            <a:off x="3998105" y="1196752"/>
            <a:ext cx="234638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Методист\Desktop\Добровольцы - детям 2023\Фото\Номинация Забота в каждый дом\4. Всезнайка Енот\YJM2NvXBVP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/>
          <a:stretch/>
        </p:blipFill>
        <p:spPr bwMode="auto">
          <a:xfrm>
            <a:off x="6462615" y="1196752"/>
            <a:ext cx="251326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Методист\Desktop\Добровольцы - детям 2023\Фото\Номинация Забота в каждый дом\5. Музей промышленности\mwQMvhAM-z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/>
          <a:stretch/>
        </p:blipFill>
        <p:spPr bwMode="auto">
          <a:xfrm>
            <a:off x="204699" y="3095868"/>
            <a:ext cx="38643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Методист\Desktop\Добровольцы - детям 2023\Фото\Номинация Забота в каждый дом\6. Путешествие в лето\BxMZD2gl1f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2"/>
          <a:stretch/>
        </p:blipFill>
        <p:spPr bwMode="auto">
          <a:xfrm>
            <a:off x="204699" y="4942984"/>
            <a:ext cx="1977302" cy="12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Методист\Desktop\Добровольцы - детям 2023\Фото\Номинация Забота в каждый дом\2. Детство - лучшая планета\MNSf6uzLqx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3"/>
          <a:stretch/>
        </p:blipFill>
        <p:spPr bwMode="auto">
          <a:xfrm>
            <a:off x="5009822" y="4942984"/>
            <a:ext cx="3432971" cy="12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Методист\Desktop\Добровольцы - детям 2023\Фото\Номинация Забота в каждый дом\1. Маршрут выходного дня\KQOLa7op2Rg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"/>
          <a:stretch/>
        </p:blipFill>
        <p:spPr bwMode="auto">
          <a:xfrm>
            <a:off x="6716532" y="3095868"/>
            <a:ext cx="231417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403648" y="1052736"/>
            <a:ext cx="6143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+mj-ea"/>
                <a:cs typeface="Arial" pitchFamily="34" charset="0"/>
              </a:rPr>
              <a:t>Контактная информация</a:t>
            </a:r>
          </a:p>
          <a:p>
            <a:pPr algn="ctr"/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772816"/>
            <a:ext cx="8784975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Директор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Светлана Юрьевна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Дуборова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Электронная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почта: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zabota-cher@kcson.gov35.ru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             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preodoleniecher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@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mail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ru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Сайт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https://zabota.gov35.ru/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Телефон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8 (8202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) 26-34-88</a:t>
            </a: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Адрес: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Вологодская область, 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. Череповец, ул.Краснодонцев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, д.48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162603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Прямоугольник: усеченные верхние углы 10">
            <a:extLst>
              <a:ext uri="{FF2B5EF4-FFF2-40B4-BE49-F238E27FC236}">
                <a16:creationId xmlns:a16="http://schemas.microsoft.com/office/drawing/2014/main" xmlns="" id="{A9D4AB1F-6BF5-431F-AC6D-26D2F7AB238D}"/>
              </a:ext>
            </a:extLst>
          </p:cNvPr>
          <p:cNvSpPr/>
          <p:nvPr/>
        </p:nvSpPr>
        <p:spPr>
          <a:xfrm>
            <a:off x="0" y="-3206"/>
            <a:ext cx="9144000" cy="911926"/>
          </a:xfrm>
          <a:prstGeom prst="snip2SameRect">
            <a:avLst>
              <a:gd name="adj1" fmla="val 0"/>
              <a:gd name="adj2" fmla="val 171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Бюджетное учреждение  </a:t>
            </a:r>
            <a:r>
              <a:rPr lang="ru-RU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социального обслуживания Вологодской области</a:t>
            </a:r>
            <a: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«Комплексный центр социального обслуживания населения </a:t>
            </a:r>
            <a:b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libri Light" panose="020F0302020204030204"/>
                <a:cs typeface="Times New Roman" pitchFamily="18" charset="0"/>
              </a:rPr>
              <a:t>города Череповца и Череповецкого района «Забота»</a:t>
            </a:r>
            <a:endParaRPr lang="ru-RU" b="1" dirty="0">
              <a:solidFill>
                <a:prstClr val="white"/>
              </a:solidFill>
              <a:latin typeface="Calibri Light" panose="020F0302020204030204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9" y="5949280"/>
            <a:ext cx="3321886" cy="76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276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Проблемы и потребности целевой группы  </vt:lpstr>
      <vt:lpstr>Цель практики - организация социокультурных мероприятий с целью социализации и развития детей с инвалидностью и ОВЗ, повышения психолого-педагогической компетентности родителей в вопросах воспитания, развития и социальной адаптации их детей, оптимизации детско-родительских отношений</vt:lpstr>
      <vt:lpstr>Социальные результаты практики «Отдыхаем с пользой»</vt:lpstr>
      <vt:lpstr>Социальная практика «Отдыхаем с пользой»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Пахолкова</dc:creator>
  <cp:lastModifiedBy>Методист</cp:lastModifiedBy>
  <cp:revision>445</cp:revision>
  <cp:lastPrinted>2021-08-09T15:41:45Z</cp:lastPrinted>
  <dcterms:created xsi:type="dcterms:W3CDTF">2019-01-17T17:43:05Z</dcterms:created>
  <dcterms:modified xsi:type="dcterms:W3CDTF">2023-08-25T06:35:24Z</dcterms:modified>
</cp:coreProperties>
</file>