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5" r:id="rId5"/>
    <p:sldId id="269" r:id="rId6"/>
    <p:sldId id="259" r:id="rId7"/>
    <p:sldId id="264" r:id="rId8"/>
    <p:sldId id="260" r:id="rId9"/>
    <p:sldId id="261" r:id="rId10"/>
    <p:sldId id="262" r:id="rId11"/>
    <p:sldId id="263" r:id="rId12"/>
    <p:sldId id="265" r:id="rId13"/>
    <p:sldId id="276" r:id="rId14"/>
    <p:sldId id="271" r:id="rId15"/>
    <p:sldId id="270" r:id="rId16"/>
    <p:sldId id="272" r:id="rId17"/>
    <p:sldId id="273" r:id="rId18"/>
    <p:sldId id="266" r:id="rId19"/>
    <p:sldId id="267" r:id="rId20"/>
    <p:sldId id="268" r:id="rId21"/>
    <p:sldId id="277" r:id="rId22"/>
    <p:sldId id="278" r:id="rId23"/>
    <p:sldId id="279" r:id="rId24"/>
    <p:sldId id="274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762001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49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34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89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13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49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8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64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44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36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2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2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9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90" y="1123839"/>
            <a:ext cx="221061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9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024494-C841-48D4-AD2D-963F510B8BFD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2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2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E0C471C-C7AE-48DA-8241-C6AE6AE6C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6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229" y="1287562"/>
            <a:ext cx="5486400" cy="3255264"/>
          </a:xfrm>
        </p:spPr>
        <p:txBody>
          <a:bodyPr/>
          <a:lstStyle/>
          <a:p>
            <a:r>
              <a:rPr lang="ru-RU" b="1" dirty="0" smtClean="0"/>
              <a:t>Профилактика эмоционального выгорания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742" y="1714557"/>
            <a:ext cx="4486568" cy="33255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99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«Сегодня по прогнозу не должна быть такая погода».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3. Если вы выбрали 3 вариант, то уровень испытываемого вами стресса близок к </a:t>
            </a:r>
            <a:r>
              <a:rPr lang="ru-RU" sz="2800" b="1" dirty="0" smtClean="0">
                <a:solidFill>
                  <a:srgbClr val="0070C0"/>
                </a:solidFill>
              </a:rPr>
              <a:t>нулю.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Вы </a:t>
            </a:r>
            <a:r>
              <a:rPr lang="ru-RU" sz="2800" b="1" dirty="0">
                <a:solidFill>
                  <a:srgbClr val="0070C0"/>
                </a:solidFill>
              </a:rPr>
              <a:t>не позволяете мелким неприятностям и проблемам испортить вам день и не видите причины тревожиться по поводу их возникновения.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Возможно</a:t>
            </a:r>
            <a:r>
              <a:rPr lang="ru-RU" sz="2800" b="1" dirty="0">
                <a:solidFill>
                  <a:srgbClr val="0070C0"/>
                </a:solidFill>
              </a:rPr>
              <a:t>, вы открыли для себя очень хорошую, мудрую житейскую философию: ваши беспокойство и волнение не станут препятствием для дождя, он всё равно пойдёт.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6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«Не важно, пойдёт дождь или нет, я всё-таки начну стирку».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4. Если вы ответили, что начнёте стирать независимо от того, будет идти дождь или нет, то уровень испытываемого вами стресса равен 100.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Вы </a:t>
            </a:r>
            <a:r>
              <a:rPr lang="ru-RU" sz="2400" b="1" dirty="0">
                <a:solidFill>
                  <a:srgbClr val="0070C0"/>
                </a:solidFill>
              </a:rPr>
              <a:t>ощущаете гнёт такого количества неблагоприятных обстоятельств в своей жизни, что не обращаете внимания на существующие реальные условия и пытаетесь делать невозможное, чтобы их изменить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Когда вам это </a:t>
            </a:r>
            <a:r>
              <a:rPr lang="ru-RU" sz="2400" b="1" dirty="0" smtClean="0">
                <a:solidFill>
                  <a:srgbClr val="0070C0"/>
                </a:solidFill>
              </a:rPr>
              <a:t>не удаётся</a:t>
            </a:r>
            <a:r>
              <a:rPr lang="ru-RU" sz="2400" b="1" dirty="0">
                <a:solidFill>
                  <a:srgbClr val="0070C0"/>
                </a:solidFill>
              </a:rPr>
              <a:t>, то вы сталкиваетесь с ещё более серьёзной проблемой и, следовательно, испытываете ещё более сильный стресс, чем прежде.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23839"/>
            <a:ext cx="2702378" cy="4601183"/>
          </a:xfrm>
        </p:spPr>
        <p:txBody>
          <a:bodyPr/>
          <a:lstStyle/>
          <a:p>
            <a:r>
              <a:rPr lang="ru-RU" b="1" dirty="0"/>
              <a:t>Как преодолеть синдром эмоционального </a:t>
            </a:r>
            <a:r>
              <a:rPr lang="ru-RU" b="1" dirty="0" smtClean="0"/>
              <a:t>выгорания?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554" y="1595437"/>
            <a:ext cx="5486400" cy="3657600"/>
          </a:xfrm>
        </p:spPr>
      </p:pic>
    </p:spTree>
    <p:extLst>
      <p:ext uri="{BB962C8B-B14F-4D97-AF65-F5344CB8AC3E}">
        <p14:creationId xmlns:p14="http://schemas.microsoft.com/office/powerpoint/2010/main" xmlns="" val="2386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758" y="344209"/>
            <a:ext cx="5486400" cy="30144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Упражнение «Антистрессовый чемоданчик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У нас впереди долгая жизнь, чтобы прожить ее счастливо каждый из вас сейчас соберет «антистрессовый чемоданчик» в дорогу.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У каждого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рисунок открытого чемоданчика. Сейчас мы будем с вами рассматривать разные способы снятия стресса, а вы будете записывать на своем чемодане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те,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которые вас заинтересовали. В конце занятия у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каждого получится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антистрессовый чемоданчик, который поможет вам выходить из разных отрицательных ситуаций.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57" y="1851443"/>
            <a:ext cx="2359478" cy="31459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648" y="2857380"/>
            <a:ext cx="3051253" cy="37067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08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18459"/>
            <a:ext cx="2578003" cy="4601183"/>
          </a:xfrm>
        </p:spPr>
        <p:txBody>
          <a:bodyPr/>
          <a:lstStyle/>
          <a:p>
            <a:r>
              <a:rPr lang="ru-RU" b="1" dirty="0"/>
              <a:t>Отложите второстепенные дела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6605" y="141517"/>
            <a:ext cx="5796642" cy="206828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Научитесь </a:t>
            </a:r>
            <a:r>
              <a:rPr lang="ru-RU" b="1" dirty="0">
                <a:solidFill>
                  <a:srgbClr val="0070C0"/>
                </a:solidFill>
              </a:rPr>
              <a:t>сбрасывать «балласт»: забудьте второстепенные дела, которые собирались переделать, отложите их, подумайте о себе, ведь истощенный родитель не сможет полноценно справляться со своими родительскими обязанностями.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2730" y="1709056"/>
            <a:ext cx="3252029" cy="5015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604" y="2924429"/>
            <a:ext cx="2546478" cy="2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9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Высыпайтесь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01" y="2"/>
            <a:ext cx="5486400" cy="332014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Чтобы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избежать истощения организма, следует высыпаться хотя бы несколько раз в неделю.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Обеспечьте себе стабильный восьми-девятичасовой сон.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Будет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хорошо, если вы научитесь ложиться до полуночи и вставать не позднее семи-восьми утра. Для поддержания здоровья врачи рекомендуют именно такой график.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053" y="2735036"/>
            <a:ext cx="42005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5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Гуляйте </a:t>
            </a:r>
            <a:r>
              <a:rPr lang="ru-RU" b="1" dirty="0"/>
              <a:t>на свежем воздухе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622" y="260491"/>
            <a:ext cx="5486400" cy="172669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Прогулки </a:t>
            </a:r>
            <a:r>
              <a:rPr lang="ru-RU" sz="2400" b="1" dirty="0">
                <a:solidFill>
                  <a:srgbClr val="0070C0"/>
                </a:solidFill>
              </a:rPr>
              <a:t>по 40 минут в день даже в городе могут существенно улучшить ваше эмоциональное </a:t>
            </a:r>
            <a:r>
              <a:rPr lang="ru-RU" sz="2400" b="1" dirty="0" smtClean="0">
                <a:solidFill>
                  <a:srgbClr val="0070C0"/>
                </a:solidFill>
              </a:rPr>
              <a:t>состояние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22" y="1376553"/>
            <a:ext cx="5715000" cy="4095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670520" y="5433312"/>
            <a:ext cx="647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Лесная </a:t>
            </a:r>
            <a:r>
              <a:rPr lang="ru-RU" b="1" dirty="0" smtClean="0"/>
              <a:t>терапия улучшает </a:t>
            </a:r>
            <a:r>
              <a:rPr lang="ru-RU" b="1" dirty="0"/>
              <a:t>здоровье и снижают уровень </a:t>
            </a:r>
            <a:r>
              <a:rPr lang="ru-RU" b="1" dirty="0" smtClean="0"/>
              <a:t>стресса</a:t>
            </a:r>
          </a:p>
          <a:p>
            <a:r>
              <a:rPr lang="ru-RU" dirty="0"/>
              <a:t>В Японии уже сорок лет практикуют философию </a:t>
            </a:r>
            <a:r>
              <a:rPr lang="ru-RU" dirty="0" err="1"/>
              <a:t>синрин-йоку</a:t>
            </a:r>
            <a:r>
              <a:rPr lang="ru-RU" dirty="0"/>
              <a:t> — с японского дословно переводится, как «лесное купание» (</a:t>
            </a:r>
            <a:r>
              <a:rPr lang="ru-RU" dirty="0" err="1"/>
              <a:t>синрин</a:t>
            </a:r>
            <a:r>
              <a:rPr lang="ru-RU" dirty="0"/>
              <a:t> – лес, </a:t>
            </a:r>
            <a:r>
              <a:rPr lang="ru-RU" dirty="0" err="1"/>
              <a:t>йоку</a:t>
            </a:r>
            <a:r>
              <a:rPr lang="ru-RU" dirty="0"/>
              <a:t> – ванна). Это лесные прогулки, суть которых — в наслаждении природой и поиске единения с ней.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562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98" y="0"/>
            <a:ext cx="2210611" cy="2894194"/>
          </a:xfrm>
        </p:spPr>
        <p:txBody>
          <a:bodyPr/>
          <a:lstStyle/>
          <a:p>
            <a:r>
              <a:rPr lang="ru-RU" b="1" dirty="0" smtClean="0"/>
              <a:t>Дыхание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120" y="228600"/>
            <a:ext cx="6184900" cy="6378702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Управление дыханием — это эффективное средство влияния на тонус мышц и эмоциональные центры мозга. 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Медленное </a:t>
            </a:r>
            <a:r>
              <a:rPr lang="ru-RU" sz="2100" b="1" dirty="0">
                <a:solidFill>
                  <a:srgbClr val="002060"/>
                </a:solidFill>
              </a:rPr>
              <a:t>и глубокое дыхание (с участием мышц живота) понижает возбудимость нервных центров, способствует мышечному расслаблению, то есть релаксации.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Частое </a:t>
            </a:r>
            <a:r>
              <a:rPr lang="ru-RU" sz="2100" b="1" dirty="0">
                <a:solidFill>
                  <a:srgbClr val="002060"/>
                </a:solidFill>
              </a:rPr>
              <a:t>(грудное) дыхание, наоборот, обеспечивает высокий уровень активности организма, поддерживает нервно-психическую напряженность.</a:t>
            </a:r>
          </a:p>
          <a:p>
            <a:r>
              <a:rPr lang="ru-RU" sz="2600" b="1" dirty="0">
                <a:solidFill>
                  <a:srgbClr val="7030A0"/>
                </a:solidFill>
              </a:rPr>
              <a:t>Упражнение «Вверх по радуге</a:t>
            </a:r>
            <a:r>
              <a:rPr lang="ru-RU" sz="2600" b="1" i="1" dirty="0">
                <a:solidFill>
                  <a:srgbClr val="7030A0"/>
                </a:solidFill>
              </a:rPr>
              <a:t>»</a:t>
            </a:r>
            <a:endParaRPr lang="ru-RU" sz="2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002060"/>
                </a:solidFill>
              </a:rPr>
              <a:t>Встаньте, закройте глаза, сделайте глубокий вдох и представьте себе, что с этим вдохом вы взбираетесь вверх по радуге, и, выдыхая, съезжаете с нее как с горки.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Вдох </a:t>
            </a:r>
            <a:r>
              <a:rPr lang="ru-RU" sz="2100" b="1" dirty="0">
                <a:solidFill>
                  <a:srgbClr val="002060"/>
                </a:solidFill>
              </a:rPr>
              <a:t>должен быть максимально полным и плавным, так же как и выдох. Между выдохом и следующим вдохом должна быть небольшая пауза. Повторите три раза.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Упражнение </a:t>
            </a:r>
            <a:r>
              <a:rPr lang="ru-RU" sz="2600" b="1" dirty="0">
                <a:solidFill>
                  <a:srgbClr val="7030A0"/>
                </a:solidFill>
              </a:rPr>
              <a:t>«Пушинка</a:t>
            </a:r>
            <a:r>
              <a:rPr lang="ru-RU" sz="2600" b="1" i="1" dirty="0">
                <a:solidFill>
                  <a:srgbClr val="7030A0"/>
                </a:solidFill>
              </a:rPr>
              <a:t>»</a:t>
            </a:r>
            <a:endParaRPr lang="ru-RU" sz="2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002060"/>
                </a:solidFill>
              </a:rPr>
              <a:t>Представьте, что перед вашим носом на расстоянии 10–15 см висит пушинка</a:t>
            </a:r>
            <a:r>
              <a:rPr lang="ru-RU" sz="2100" b="1" dirty="0" smtClean="0">
                <a:solidFill>
                  <a:srgbClr val="002060"/>
                </a:solidFill>
              </a:rPr>
              <a:t>. Дышите </a:t>
            </a:r>
            <a:r>
              <a:rPr lang="ru-RU" sz="2100" b="1" dirty="0">
                <a:solidFill>
                  <a:srgbClr val="002060"/>
                </a:solidFill>
              </a:rPr>
              <a:t>только носом и так плавно, чтобы пушинка не колыхалась.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657"/>
            <a:ext cx="2555422" cy="34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4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792" y="89697"/>
            <a:ext cx="2816678" cy="2609963"/>
          </a:xfrm>
        </p:spPr>
        <p:txBody>
          <a:bodyPr/>
          <a:lstStyle/>
          <a:p>
            <a:pPr algn="ctr"/>
            <a:r>
              <a:rPr lang="ru-RU" b="1" dirty="0" smtClean="0"/>
              <a:t>Антистрессовая еда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1"/>
          <a:stretch/>
        </p:blipFill>
        <p:spPr>
          <a:xfrm>
            <a:off x="2677886" y="685454"/>
            <a:ext cx="6179866" cy="523846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71056"/>
            <a:ext cx="2776861" cy="27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1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23839"/>
            <a:ext cx="2579914" cy="4601183"/>
          </a:xfrm>
        </p:spPr>
        <p:txBody>
          <a:bodyPr/>
          <a:lstStyle/>
          <a:p>
            <a:pPr algn="ctr"/>
            <a:r>
              <a:rPr lang="ru-RU" b="1" dirty="0" smtClean="0"/>
              <a:t>Антистрессовая гимнастика, массаж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698" y="3635829"/>
            <a:ext cx="3604550" cy="28044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915" y="465491"/>
            <a:ext cx="2930723" cy="2891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103" y="2270543"/>
            <a:ext cx="2728820" cy="19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3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382061" cy="460118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Ассоциации 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276" y="863602"/>
            <a:ext cx="3840956" cy="512127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833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Ищите «внутренний ресурс»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414" y="0"/>
            <a:ext cx="5486400" cy="248194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возможные ресурсы, которые помогут вам улучшить эмоциональное состояние. Это могут быть хобби,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кино или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поездка за город, встречи с друзьями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569" y="2199475"/>
            <a:ext cx="4952093" cy="43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1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31210"/>
            <a:ext cx="2808514" cy="4601183"/>
          </a:xfrm>
        </p:spPr>
        <p:txBody>
          <a:bodyPr/>
          <a:lstStyle/>
          <a:p>
            <a:r>
              <a:rPr lang="ru-RU" b="1" dirty="0" smtClean="0"/>
              <a:t>Используйте принцип «позитивности»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430" y="231207"/>
            <a:ext cx="5486400" cy="592059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Истинной причиной стресса являются не люди, не разочарование, не ошибки, а то, как Вы к этому относитесь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«Кто волнуется раньше, чем положено, тот волнуется больше, чем положено»</a:t>
            </a:r>
          </a:p>
          <a:p>
            <a:r>
              <a:rPr lang="ru-RU" sz="2400" dirty="0" smtClean="0"/>
              <a:t>Постарайтесь находить позитивные последствия из любой неприятности</a:t>
            </a:r>
          </a:p>
          <a:p>
            <a:r>
              <a:rPr lang="ru-RU" sz="2400" dirty="0" smtClean="0"/>
              <a:t>Не забывайте себя хвалить! (в случае успеха мысленно говорим: «Умница», «Здорово получилось», «Я отлично справилась!», «Как я люблю себя!»)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963" y="3512983"/>
            <a:ext cx="3077935" cy="26388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2128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«ЛДТ» =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86" y="174171"/>
            <a:ext cx="5486400" cy="255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= Любите  +  Действуйте + Творите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9922" y="1741716"/>
            <a:ext cx="5377525" cy="496524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841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405" y="3424428"/>
            <a:ext cx="4398510" cy="33512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нагрузки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040" y="254397"/>
            <a:ext cx="6642960" cy="351369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Любая деятельность, особенно физический труд – в стрессовой ситуации выполняет роль громоотвода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Спорт — наш верный помощник в борьбе со стрессом, это подтверждают и психологи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 («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Спорт улучшает наше состояние: снижает содержание в крови кортизола, гормона стресса, стимулирует выработку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эндорфинов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гормонов счастья, и тем самым не позволяет отрицательным эмоциям управлять нашей жизнью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»)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Отлично для борьбы со стрессом подходят водные виды спорта: плавание,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аквааэробика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бег в воде. Они практически не вызывают травм и позволяют полностью “растворить” вес своего тела в воде, испытать новые ощущения.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97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Творите: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174" y="0"/>
            <a:ext cx="5486400" cy="512064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 работа может исцелять от переживаний: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рисуйте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танцуйте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пойте;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лепите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шейте.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995" y="1720682"/>
            <a:ext cx="5017006" cy="51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7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Спасибо за внимание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835"/>
            <a:ext cx="9144000" cy="61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5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566059"/>
            <a:ext cx="5486400" cy="515896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Синдром эмоционального выгорания известен с прошлого </a:t>
            </a:r>
            <a:r>
              <a:rPr lang="ru-RU" sz="2800" b="1" dirty="0" smtClean="0"/>
              <a:t>века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Под этим словосочетанием подразумеваются изменения в поведении человека, проявляющиеся вследствие эмоционального </a:t>
            </a:r>
            <a:r>
              <a:rPr lang="ru-RU" sz="2800" b="1" dirty="0" smtClean="0"/>
              <a:t>истощения</a:t>
            </a:r>
          </a:p>
          <a:p>
            <a:r>
              <a:rPr lang="ru-RU" sz="2800" b="1" dirty="0" smtClean="0"/>
              <a:t>Чаще </a:t>
            </a:r>
            <a:r>
              <a:rPr lang="ru-RU" sz="2800" b="1" dirty="0"/>
              <a:t>всего термин «эмоциональное выгорание» связывают с деятельностью работников, чья профессия связана с помощью </a:t>
            </a:r>
            <a:r>
              <a:rPr lang="ru-RU" sz="2800" b="1" dirty="0" smtClean="0"/>
              <a:t>людям (врачи</a:t>
            </a:r>
            <a:r>
              <a:rPr lang="ru-RU" sz="2800" b="1" dirty="0"/>
              <a:t>, спасатели, медсестры, работники социальных служб, </a:t>
            </a:r>
            <a:r>
              <a:rPr lang="ru-RU" sz="2800" b="1" dirty="0" smtClean="0"/>
              <a:t>педагоги)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0235"/>
            <a:ext cx="2513302" cy="25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3014" y="2094139"/>
            <a:ext cx="5486400" cy="2198914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sz="2800" b="1" dirty="0">
                <a:solidFill>
                  <a:srgbClr val="0070C0"/>
                </a:solidFill>
              </a:rPr>
              <a:t>Однако существует и особая категория граждан, подвергающихся эмоциональному истощению, о которой почему-то у нас не принято говорить. Это </a:t>
            </a:r>
            <a:r>
              <a:rPr lang="ru-RU" sz="2800" b="1" dirty="0" smtClean="0">
                <a:solidFill>
                  <a:srgbClr val="0070C0"/>
                </a:solidFill>
              </a:rPr>
              <a:t>родители…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870148"/>
            <a:ext cx="2626989" cy="35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5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Симптомы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"/>
          <a:stretch/>
        </p:blipFill>
        <p:spPr>
          <a:xfrm>
            <a:off x="2310494" y="428071"/>
            <a:ext cx="6417127" cy="5992714"/>
          </a:xfrm>
        </p:spPr>
      </p:pic>
    </p:spTree>
    <p:extLst>
      <p:ext uri="{BB962C8B-B14F-4D97-AF65-F5344CB8AC3E}">
        <p14:creationId xmlns:p14="http://schemas.microsoft.com/office/powerpoint/2010/main" xmlns="" val="14539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Диагностическое упражнение «Стирка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dirty="0"/>
              <a:t>Представьте себе, что вы живёте в те времена, когда все стирали бельё вручную и развешивали его для просушки на улице. У вас в корзине скопилась гора грязного белья, и вам нужно обязательно сегодня его выстирать. Однако, выглянув в окно, вы видите, что небо покрыто тяжёлыми свинцовыми тучами. Какие мысли при этом приходят вам в голову?</a:t>
            </a: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351" y="1762996"/>
            <a:ext cx="3016302" cy="33228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206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916" y="1861458"/>
            <a:ext cx="2995822" cy="2525367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726873" y="326571"/>
            <a:ext cx="624567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Вот так дела! Может быть, мне стоит отложить стирку до завтра? Но тогда что, же  мне потом  надеть</a:t>
            </a:r>
            <a:r>
              <a:rPr lang="ru-RU" sz="2400" b="1" dirty="0" smtClean="0">
                <a:solidFill>
                  <a:srgbClr val="002060"/>
                </a:solidFill>
              </a:rPr>
              <a:t>?»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2. «Подожду немного, может быть, погода наладится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3. «Сегодня по прогнозу не должна быть такая погода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4. «Не важно, пойдёт дождь или нет, я всё-таки начну стирку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Интерпретация </a:t>
            </a:r>
            <a:r>
              <a:rPr lang="ru-RU" sz="2400" dirty="0">
                <a:solidFill>
                  <a:srgbClr val="0070C0"/>
                </a:solidFill>
              </a:rPr>
              <a:t>ответов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Когда к скучным домашним делам добавляется ещё и плохая погода, человек невольно оказывается в стрессовой ситуации. Ваша реакция на неудачу в день намеченной стирки является показателем, отражающим уровень стресса, испытываемого вами в жизни.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8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«Вот так дела! Может быть, мне стоит отложить стирку до завтра? Но тогда что, же  мне потом  надеть?»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1. Если вы выбрали первый вариант, то по шкале от 0 до 100 уровень стресса у вас достигает отметки 80.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Вы </a:t>
            </a:r>
            <a:r>
              <a:rPr lang="ru-RU" sz="2400" b="1" dirty="0">
                <a:solidFill>
                  <a:srgbClr val="0070C0"/>
                </a:solidFill>
              </a:rPr>
              <a:t>позволяете оказывать влияние на свою жизнь всем мелким неприятностям, которые могут с вами случиться. Вы настолько подвержены воздействию стресса, что малейшие препятствия и неудачи могут испортить вам настроение на длительное время.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Вам </a:t>
            </a:r>
            <a:r>
              <a:rPr lang="ru-RU" sz="2400" b="1" dirty="0">
                <a:solidFill>
                  <a:srgbClr val="0070C0"/>
                </a:solidFill>
              </a:rPr>
              <a:t>пора взять отпуск и хорошенько отдохнуть, пока это стрессовое состояние не отразилось отрицательно на вашем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6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«Подожду немного, может быть, погода наладится».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2. Если вы надеетесь, что погода может улучшиться, то уровень стресса, испытываемого вами, составляет 50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Неблагоприятные обстоятельства не сбивают вас с толку, и вы продолжаете сохранять позитивное восприятие жизни даже при возникновении непредвиденных неприятных условий. Вы по-прежнему стараетесь справляться с возникающими проблемами, и в результате всё складывается благополучно.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Не </a:t>
            </a:r>
            <a:r>
              <a:rPr lang="ru-RU" sz="2400" b="1" dirty="0">
                <a:solidFill>
                  <a:srgbClr val="0070C0"/>
                </a:solidFill>
              </a:rPr>
              <a:t>забывайте, что не всякий стресс является отрицательным. Относитесь к препятствиям и неудачам, происходящим в вашей жизни, как к стимулу, побуждающему вас преодолевать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6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1167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Рама</vt:lpstr>
      <vt:lpstr>Профилактика эмоционального выгорания</vt:lpstr>
      <vt:lpstr>Ассоциации </vt:lpstr>
      <vt:lpstr>Слайд 3</vt:lpstr>
      <vt:lpstr>Слайд 4</vt:lpstr>
      <vt:lpstr>Симптомы</vt:lpstr>
      <vt:lpstr>Слайд 6</vt:lpstr>
      <vt:lpstr>Слайд 7</vt:lpstr>
      <vt:lpstr>«Вот так дела! Может быть, мне стоит отложить стирку до завтра? Но тогда что, же  мне потом  надеть?» </vt:lpstr>
      <vt:lpstr>«Подожду немного, может быть, погода наладится».</vt:lpstr>
      <vt:lpstr>«Сегодня по прогнозу не должна быть такая погода».</vt:lpstr>
      <vt:lpstr>«Не важно, пойдёт дождь или нет, я всё-таки начну стирку». </vt:lpstr>
      <vt:lpstr>Как преодолеть синдром эмоционального выгорания?</vt:lpstr>
      <vt:lpstr>Слайд 13</vt:lpstr>
      <vt:lpstr>Отложите второстепенные дела </vt:lpstr>
      <vt:lpstr>Высыпайтесь </vt:lpstr>
      <vt:lpstr>Гуляйте на свежем воздухе </vt:lpstr>
      <vt:lpstr>Дыхание</vt:lpstr>
      <vt:lpstr>Антистрессовая еда</vt:lpstr>
      <vt:lpstr>Антистрессовая гимнастика, массаж</vt:lpstr>
      <vt:lpstr>Ищите «внутренний ресурс» </vt:lpstr>
      <vt:lpstr>Используйте принцип «позитивности»</vt:lpstr>
      <vt:lpstr>Формула «ЛДТ» =</vt:lpstr>
      <vt:lpstr>Физические нагрузки</vt:lpstr>
      <vt:lpstr>Творите: 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эмоционального выгорания</dc:title>
  <dc:creator>БОС Лада</dc:creator>
  <cp:lastModifiedBy> </cp:lastModifiedBy>
  <cp:revision>35</cp:revision>
  <dcterms:created xsi:type="dcterms:W3CDTF">2022-10-27T13:35:46Z</dcterms:created>
  <dcterms:modified xsi:type="dcterms:W3CDTF">2023-09-20T13:16:21Z</dcterms:modified>
</cp:coreProperties>
</file>