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0" r:id="rId6"/>
    <p:sldId id="264" r:id="rId7"/>
    <p:sldId id="265" r:id="rId8"/>
    <p:sldId id="263" r:id="rId9"/>
    <p:sldId id="261" r:id="rId10"/>
    <p:sldId id="258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6243"/>
    <a:srgbClr val="1F5AF1"/>
    <a:srgbClr val="5DC3FC"/>
    <a:srgbClr val="0F77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/>
    <p:restoredTop sz="96327"/>
  </p:normalViewPr>
  <p:slideViewPr>
    <p:cSldViewPr snapToGrid="0">
      <p:cViewPr>
        <p:scale>
          <a:sx n="86" d="100"/>
          <a:sy n="86" d="100"/>
        </p:scale>
        <p:origin x="-798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81C9-6BB1-5045-BAF3-C1F370DEEE06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AB61-5F47-EA40-8346-CEC0DED93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6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66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93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7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7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7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7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93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1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52723B-8FF7-A091-BDF9-0BBDA106F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151650A-5316-11AB-BF8B-B757BD7C7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0E31C0-F0A0-2584-3FF1-A8ADF3AF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7136D9-CE90-82C5-EE83-6C1F211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7E320B-BEA3-173A-7F7B-2CBD43E3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5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CF9738-A6C8-9E77-EF15-747D3677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E6816AA-DCC5-B554-7E60-304EB069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149B78-BA9A-4B41-D2DA-9C733C3E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7E814B-C2B0-1AAC-7A17-F1F29978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D48659-3E12-F9A8-C9E9-023EB9D7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3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D9EEC28-97C8-0761-8C56-F95F69160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946F61-8F7D-F4BB-2BA9-6BADFAFD5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6E8FDA-8191-9C53-C5CE-44E678FE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8A845F-DD36-9D18-22F5-C31B5D8E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C6AAF-CE90-0603-D960-BCC80910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0C6781-2047-F05D-281B-A29AFFC1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950D11-83A9-F269-474D-EF7A5665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3392B-F7D5-12DA-AA93-FE492BCD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6F0051-7642-A970-BDC3-1FBD6D66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AD5169-D98A-9918-94BE-631CE16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CDAF2E-6275-5B80-15E3-A77856D1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E4A502-5250-3B6C-60F7-A2ADD2BC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418D50-113D-137C-A992-6BBD0322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B241FD-C683-EE97-283F-A3C8FB37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74C972-7DF3-0855-83D7-97E3826C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4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4ACE12-C486-26E7-B85E-76194CB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D02F3E-6C4D-BC40-619E-E258EB709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54A611-AFDC-2812-6B57-184803471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A748A4-0CB9-E0B6-1575-CD628C2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75F105-78F6-9056-327E-8DCC20D2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4D6971-B8BC-231C-4815-EA725212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41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1050B-8DA4-D2F0-766E-EA0786C2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37BB25-CDEE-692B-02E6-AEC4274D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D32B5E-613C-776F-88B0-4EA46995E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5E21C6-F5B8-36FF-9216-678B2FD8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D09D07-994F-1D0E-3BE6-071B2B06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9094C81-8475-7D2D-EC61-004850B8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0A67DE8-029C-14D9-6064-910AA342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D64A54C-FD6C-2822-22FE-EA2CCBE4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68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BF86EA-6353-CA7D-0E99-398094A0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D09A3E1-DDB2-FECD-9109-851F2C83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F175358-560E-284F-A49F-2581DF9F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22A5AC-2924-5580-0610-30C81EF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3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5945A46-5C7C-A6A6-6D39-96BF090C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4A7ED3C-F3D6-E856-6786-9E9559F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B6D9BDB-DC30-343D-D634-A1C94C27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5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5F8726-B0C6-4E88-4307-B311A5C4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E34C89-1238-91F0-394D-35528E24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474FB8-82B6-ED2F-A7B8-BF3C075A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81D48F-A7F9-90FD-B560-A5903F27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450263-846D-823D-02E3-65253537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153330-684A-3EFF-8892-6D908358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02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6206FA-5128-8C46-7093-8607F9C5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E2DE97-E28B-4C90-617C-2A145365B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17F860-62B3-13A0-A850-8BF81E0B2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560596-CC56-CA8F-9A27-58AAF214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236762-7E5A-F533-136F-0BE3C0FA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C29E92-E243-040E-A528-08C3ED95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2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E9C8F-7405-99AE-9196-790D9FD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63FE9E-33FB-B062-184D-474648F1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0D2F06-6E71-2A03-0A26-EDF050BFF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B64E-D2CE-4F47-8D98-A6F0875370D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179240-45E8-CE1C-887A-A04866453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E86A2F-1A7E-0F9A-70EB-E5A40A081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9A36-A056-B745-92A7-D9DD034D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5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un9-53.userapi.com/impg/4Jt5k6DUTt82DcloRMbh3WXKCB-Tm1jUytAqnA/OIZHD9bZVFo.jpg?size=2560x1707&amp;quality=96&amp;sign=7f74c111b6b9a093de5e88432487cdff&amp;type=albu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68647" y="2107833"/>
            <a:ext cx="5006692" cy="3540363"/>
          </a:xfrm>
          <a:prstGeom prst="rect">
            <a:avLst/>
          </a:prstGeom>
          <a:noFill/>
          <a:ln>
            <a:solidFill>
              <a:srgbClr val="206243"/>
            </a:solidFill>
          </a:ln>
        </p:spPr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CEB5545F-7FC3-064C-D145-7517AD4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35" y="2913775"/>
            <a:ext cx="5308644" cy="18614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ПРОФЕССИОНАЛЬНАЯ СТАЖИРОВОЧНАЯ </a:t>
            </a: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ПЛОЩАДКА:</a:t>
            </a:r>
            <a:b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«Выездной </a:t>
            </a:r>
            <a:r>
              <a:rPr lang="ru-RU" sz="2500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443A9B7F-BFAC-2062-97B0-1B020763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5180496"/>
            <a:ext cx="5256212" cy="3568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Ольга Сергеевна </a:t>
            </a:r>
            <a:r>
              <a:rPr lang="ru-RU" sz="2000" dirty="0" err="1" smtClean="0">
                <a:solidFill>
                  <a:srgbClr val="002060"/>
                </a:solidFill>
              </a:rPr>
              <a:t>Кортугова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методист БУ СО ВО «КЦСОН «Забота»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028" y="623769"/>
            <a:ext cx="1151852" cy="1137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96BCB7-15C3-A9B7-9140-6F3B7525A6B4}"/>
              </a:ext>
            </a:extLst>
          </p:cNvPr>
          <p:cNvSpPr txBox="1"/>
          <p:nvPr/>
        </p:nvSpPr>
        <p:spPr>
          <a:xfrm>
            <a:off x="836613" y="2584174"/>
            <a:ext cx="499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Доклад: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CFFCC89-4197-E071-0E72-A6A221C5D913}"/>
              </a:ext>
            </a:extLst>
          </p:cNvPr>
          <p:cNvCxnSpPr/>
          <p:nvPr/>
        </p:nvCxnSpPr>
        <p:spPr>
          <a:xfrm>
            <a:off x="836613" y="5028648"/>
            <a:ext cx="5236334" cy="0"/>
          </a:xfrm>
          <a:prstGeom prst="line">
            <a:avLst/>
          </a:prstGeom>
          <a:ln w="38100">
            <a:gradFill>
              <a:gsLst>
                <a:gs pos="0">
                  <a:srgbClr val="5DC3FC"/>
                </a:gs>
                <a:gs pos="100000">
                  <a:srgbClr val="206243"/>
                </a:gs>
              </a:gsLst>
              <a:lin ang="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5">
            <a:extLst>
              <a:ext uri="{FF2B5EF4-FFF2-40B4-BE49-F238E27FC236}">
                <a16:creationId xmlns="" xmlns:a16="http://schemas.microsoft.com/office/drawing/2014/main" id="{ABFE3DB2-642B-9E5F-09BB-5AADEC00CFC7}"/>
              </a:ext>
            </a:extLst>
          </p:cNvPr>
          <p:cNvSpPr txBox="1">
            <a:spLocks/>
          </p:cNvSpPr>
          <p:nvPr/>
        </p:nvSpPr>
        <p:spPr>
          <a:xfrm>
            <a:off x="869664" y="5887611"/>
            <a:ext cx="5256212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город Череповец, Вологодская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s://vologda-oblast.ru/images/o_regione/simvolika/Gerb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4033" y="594911"/>
            <a:ext cx="1018777" cy="1327697"/>
          </a:xfrm>
          <a:prstGeom prst="rect">
            <a:avLst/>
          </a:prstGeom>
          <a:noFill/>
        </p:spPr>
      </p:pic>
      <p:pic>
        <p:nvPicPr>
          <p:cNvPr id="13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340" y="600749"/>
            <a:ext cx="1299991" cy="1299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7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97" y="2819112"/>
            <a:ext cx="1889555" cy="5662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Контакты:</a:t>
            </a:r>
          </a:p>
        </p:txBody>
      </p:sp>
      <p:sp>
        <p:nvSpPr>
          <p:cNvPr id="10" name="Текст 15">
            <a:extLst>
              <a:ext uri="{FF2B5EF4-FFF2-40B4-BE49-F238E27FC236}">
                <a16:creationId xmlns="" xmlns:a16="http://schemas.microsoft.com/office/drawing/2014/main" id="{F8A3FDD6-4A5C-7C7B-C958-C874C284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996" y="3599872"/>
            <a:ext cx="5444591" cy="382363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Телефон: 8 (8202) 26-32-50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1327DD-E499-3638-5276-ED2E14D8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028" y="682550"/>
            <a:ext cx="1151852" cy="1137805"/>
          </a:xfrm>
          <a:prstGeom prst="rect">
            <a:avLst/>
          </a:prstGeom>
        </p:spPr>
      </p:pic>
      <p:sp>
        <p:nvSpPr>
          <p:cNvPr id="2" name="Текст 15">
            <a:extLst>
              <a:ext uri="{FF2B5EF4-FFF2-40B4-BE49-F238E27FC236}">
                <a16:creationId xmlns="" xmlns:a16="http://schemas.microsoft.com/office/drawing/2014/main" id="{5234DE73-2E94-A82C-CF97-CC4A3D44ADC7}"/>
              </a:ext>
            </a:extLst>
          </p:cNvPr>
          <p:cNvSpPr txBox="1">
            <a:spLocks/>
          </p:cNvSpPr>
          <p:nvPr/>
        </p:nvSpPr>
        <p:spPr>
          <a:xfrm>
            <a:off x="2136697" y="4196772"/>
            <a:ext cx="6390358" cy="38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2060"/>
                </a:solidFill>
              </a:rPr>
              <a:t>E-mail</a:t>
            </a:r>
            <a:r>
              <a:rPr lang="ru-RU" sz="2500" dirty="0">
                <a:solidFill>
                  <a:srgbClr val="002060"/>
                </a:solidFill>
              </a:rPr>
              <a:t>: </a:t>
            </a:r>
            <a:r>
              <a:rPr lang="en-US" sz="2500" dirty="0" smtClean="0">
                <a:solidFill>
                  <a:srgbClr val="002060"/>
                </a:solidFill>
              </a:rPr>
              <a:t>zabota-cher@kcson.gov35.ru</a:t>
            </a:r>
          </a:p>
          <a:p>
            <a:r>
              <a:rPr lang="ru-RU" sz="2500" dirty="0" smtClean="0">
                <a:solidFill>
                  <a:srgbClr val="002060"/>
                </a:solidFill>
              </a:rPr>
              <a:t>             </a:t>
            </a:r>
            <a:r>
              <a:rPr lang="en-US" sz="2500" dirty="0" smtClean="0">
                <a:solidFill>
                  <a:srgbClr val="002060"/>
                </a:solidFill>
              </a:rPr>
              <a:t>preodoleniecher@mail.ru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405BCF-E1AE-5057-463A-031F19F6F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9" name="Текст 15">
            <a:extLst>
              <a:ext uri="{FF2B5EF4-FFF2-40B4-BE49-F238E27FC236}">
                <a16:creationId xmlns="" xmlns:a16="http://schemas.microsoft.com/office/drawing/2014/main" id="{B0970138-1BF5-44FE-2360-8BBF1DB0B2F0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09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" name="Picture 2" descr="https://vologda-oblast.ru/images/o_regione/simvolika/Gerb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4713" y="561859"/>
            <a:ext cx="1206063" cy="1571773"/>
          </a:xfrm>
          <a:prstGeom prst="rect">
            <a:avLst/>
          </a:prstGeom>
          <a:noFill/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9010" y="578715"/>
            <a:ext cx="1459405" cy="145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36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478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Ключевые направления работы БУ СО ВО «КЦСОН «Забота»</a:t>
            </a:r>
            <a:endParaRPr lang="ru-RU" dirty="0"/>
          </a:p>
        </p:txBody>
      </p:sp>
      <p:sp>
        <p:nvSpPr>
          <p:cNvPr id="3" name="Текст 15">
            <a:extLst>
              <a:ext uri="{FF2B5EF4-FFF2-40B4-BE49-F238E27FC236}">
                <a16:creationId xmlns="" xmlns:a16="http://schemas.microsoft.com/office/drawing/2014/main" id="{F3B07FBE-5BD2-3D04-FE8F-5B021FAEA1D6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02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16AFE5-8C6F-8CBB-BA83-0884BBB5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405757" y="1671274"/>
            <a:ext cx="501650" cy="506412"/>
          </a:xfrm>
          <a:custGeom>
            <a:avLst/>
            <a:gdLst>
              <a:gd name="T0" fmla="*/ 134 w 134"/>
              <a:gd name="T1" fmla="*/ 36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6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6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05757" y="2463436"/>
            <a:ext cx="506412" cy="506413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7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7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405757" y="3184161"/>
            <a:ext cx="501650" cy="506413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5" name="Freeform 29"/>
          <p:cNvSpPr>
            <a:spLocks/>
          </p:cNvSpPr>
          <p:nvPr/>
        </p:nvSpPr>
        <p:spPr bwMode="auto">
          <a:xfrm>
            <a:off x="405757" y="3976324"/>
            <a:ext cx="506412" cy="506412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81821" y="1599266"/>
            <a:ext cx="1089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всех видов социальных услуг всем категориям </a:t>
            </a:r>
            <a:r>
              <a:rPr lang="ru-RU" altLang="zh-CN" sz="1600" b="1" dirty="0" smtClean="0">
                <a:solidFill>
                  <a:schemeClr val="accent1">
                    <a:lumMod val="50000"/>
                  </a:schemeClr>
                </a:solidFill>
              </a:rPr>
              <a:t>нуждающихся граждан</a:t>
            </a:r>
            <a:endParaRPr lang="ru-RU" altLang="zh-C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10272" y="2380465"/>
            <a:ext cx="11181728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целевая группа учреждения включает в себя людей всех возрастных категорий от детей до пожилых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53828" y="3255450"/>
            <a:ext cx="1113817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социального сиротства</a:t>
            </a:r>
            <a:endParaRPr lang="ru-RU" altLang="zh-C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81820" y="3975530"/>
            <a:ext cx="112101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системный и комплексный подход к оказанию социальной помощи</a:t>
            </a:r>
            <a:endParaRPr lang="ru-RU" altLang="zh-C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39" descr="D:\общая\в през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9999" b="20001"/>
          <a:stretch>
            <a:fillRect/>
          </a:stretch>
        </p:blipFill>
        <p:spPr bwMode="auto">
          <a:xfrm>
            <a:off x="2835044" y="4712534"/>
            <a:ext cx="648081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1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778098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ru-RU" altLang="ru-RU" sz="2900" kern="12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Историческое развитие практики</a:t>
            </a:r>
          </a:p>
        </p:txBody>
      </p:sp>
      <p:sp>
        <p:nvSpPr>
          <p:cNvPr id="5" name="原创设计师QQ598969553     _3"/>
          <p:cNvSpPr/>
          <p:nvPr/>
        </p:nvSpPr>
        <p:spPr>
          <a:xfrm>
            <a:off x="0" y="3491671"/>
            <a:ext cx="12194117" cy="6539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2343" tIns="46172" rIns="92343" bIns="4617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3" name="原创设计师QQ598969553     _4"/>
          <p:cNvGrpSpPr/>
          <p:nvPr/>
        </p:nvGrpSpPr>
        <p:grpSpPr>
          <a:xfrm>
            <a:off x="1421176" y="3068516"/>
            <a:ext cx="1046038" cy="869821"/>
            <a:chOff x="1466675" y="3784103"/>
            <a:chExt cx="1301392" cy="1301862"/>
          </a:xfrm>
        </p:grpSpPr>
        <p:grpSp>
          <p:nvGrpSpPr>
            <p:cNvPr id="4" name="组合 174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6" name="组合 17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" name="同心圆 17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13" name="椭圆 17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1" name="椭圆 17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TextBox 97"/>
            <p:cNvSpPr txBox="1"/>
            <p:nvPr/>
          </p:nvSpPr>
          <p:spPr>
            <a:xfrm>
              <a:off x="1561153" y="4180596"/>
              <a:ext cx="1077183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lvl="0" algn="ctr">
                <a:defRPr/>
              </a:pPr>
              <a:r>
                <a:rPr lang="ru-RU" altLang="zh-CN" sz="1400" kern="0" dirty="0" smtClean="0">
                  <a:solidFill>
                    <a:sysClr val="window" lastClr="FFFFFF"/>
                  </a:solidFill>
                  <a:latin typeface="微软雅黑"/>
                  <a:ea typeface="微软雅黑"/>
                </a:rPr>
                <a:t>2014</a:t>
              </a:r>
            </a:p>
          </p:txBody>
        </p:sp>
      </p:grpSp>
      <p:grpSp>
        <p:nvGrpSpPr>
          <p:cNvPr id="7" name="组合 181"/>
          <p:cNvGrpSpPr/>
          <p:nvPr/>
        </p:nvGrpSpPr>
        <p:grpSpPr>
          <a:xfrm>
            <a:off x="2864455" y="3185499"/>
            <a:ext cx="791688" cy="658319"/>
            <a:chOff x="4345444" y="2542859"/>
            <a:chExt cx="1810550" cy="1811205"/>
          </a:xfrm>
        </p:grpSpPr>
        <p:grpSp>
          <p:nvGrpSpPr>
            <p:cNvPr id="8" name="组合 183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9" name="同心圆 185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" name="椭圆 186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椭圆 184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0" name="原创设计师QQ598969553     _6"/>
          <p:cNvGrpSpPr/>
          <p:nvPr/>
        </p:nvGrpSpPr>
        <p:grpSpPr>
          <a:xfrm>
            <a:off x="4082651" y="3073758"/>
            <a:ext cx="1060438" cy="881795"/>
            <a:chOff x="4450933" y="3791953"/>
            <a:chExt cx="1319306" cy="1319782"/>
          </a:xfrm>
        </p:grpSpPr>
        <p:grpSp>
          <p:nvGrpSpPr>
            <p:cNvPr id="14" name="组合 188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5" name="组合 19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6" name="同心圆 19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" name="椭圆 19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25" name="椭圆 19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TextBox 111"/>
            <p:cNvSpPr txBox="1"/>
            <p:nvPr/>
          </p:nvSpPr>
          <p:spPr>
            <a:xfrm>
              <a:off x="4577265" y="4180595"/>
              <a:ext cx="1077182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2016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6" name="组合 195"/>
          <p:cNvGrpSpPr/>
          <p:nvPr/>
        </p:nvGrpSpPr>
        <p:grpSpPr>
          <a:xfrm>
            <a:off x="5543272" y="3174265"/>
            <a:ext cx="818700" cy="680781"/>
            <a:chOff x="4345444" y="2542859"/>
            <a:chExt cx="1810550" cy="1811205"/>
          </a:xfrm>
        </p:grpSpPr>
        <p:grpSp>
          <p:nvGrpSpPr>
            <p:cNvPr id="17" name="组合 197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3" name="同心圆 199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" name="椭圆 200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椭圆 198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1" name="组合 202"/>
          <p:cNvGrpSpPr/>
          <p:nvPr/>
        </p:nvGrpSpPr>
        <p:grpSpPr>
          <a:xfrm>
            <a:off x="6762159" y="3174265"/>
            <a:ext cx="818702" cy="680781"/>
            <a:chOff x="4345444" y="2542859"/>
            <a:chExt cx="1810550" cy="1811205"/>
          </a:xfrm>
        </p:grpSpPr>
        <p:grpSp>
          <p:nvGrpSpPr>
            <p:cNvPr id="22" name="组合 204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0" name="同心圆 20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" name="椭圆 207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39" name="椭圆 205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4" name="原创设计师QQ598969553     _9"/>
          <p:cNvGrpSpPr/>
          <p:nvPr/>
        </p:nvGrpSpPr>
        <p:grpSpPr>
          <a:xfrm>
            <a:off x="8010614" y="3061353"/>
            <a:ext cx="1090280" cy="906611"/>
            <a:chOff x="8854229" y="3773382"/>
            <a:chExt cx="1356434" cy="1356924"/>
          </a:xfrm>
        </p:grpSpPr>
        <p:grpSp>
          <p:nvGrpSpPr>
            <p:cNvPr id="28" name="组合 209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29" name="组合 21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7" name="同心圆 21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48" name="椭圆 21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46" name="椭圆 21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44" name="TextBox 132"/>
            <p:cNvSpPr txBox="1"/>
            <p:nvPr/>
          </p:nvSpPr>
          <p:spPr>
            <a:xfrm>
              <a:off x="8993715" y="4180595"/>
              <a:ext cx="1184901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2019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30" name="原创设计师QQ598969553     _10"/>
          <p:cNvGrpSpPr/>
          <p:nvPr/>
        </p:nvGrpSpPr>
        <p:grpSpPr>
          <a:xfrm>
            <a:off x="9573400" y="2898138"/>
            <a:ext cx="1482835" cy="1233035"/>
            <a:chOff x="10559621" y="3529102"/>
            <a:chExt cx="1844818" cy="1845484"/>
          </a:xfrm>
        </p:grpSpPr>
        <p:grpSp>
          <p:nvGrpSpPr>
            <p:cNvPr id="31" name="组合 216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35" name="组合 21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4" name="同心圆 22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55" name="椭圆 22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53" name="椭圆 21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51" name="TextBox 139"/>
            <p:cNvSpPr txBox="1"/>
            <p:nvPr/>
          </p:nvSpPr>
          <p:spPr>
            <a:xfrm>
              <a:off x="10824924" y="4015358"/>
              <a:ext cx="1400339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2020 -2022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36" name="原创设计师QQ598969553     _11"/>
          <p:cNvGrpSpPr/>
          <p:nvPr/>
        </p:nvGrpSpPr>
        <p:grpSpPr>
          <a:xfrm>
            <a:off x="335359" y="846758"/>
            <a:ext cx="3264363" cy="2063189"/>
            <a:chOff x="689131" y="1318791"/>
            <a:chExt cx="1631535" cy="994425"/>
          </a:xfrm>
        </p:grpSpPr>
        <p:sp>
          <p:nvSpPr>
            <p:cNvPr id="57" name="TextBox 145"/>
            <p:cNvSpPr txBox="1"/>
            <p:nvPr/>
          </p:nvSpPr>
          <p:spPr>
            <a:xfrm>
              <a:off x="765520" y="1804685"/>
              <a:ext cx="1512718" cy="382103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lvl="0"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Разовые диагностические выезды</a:t>
              </a:r>
              <a:endParaRPr lang="ru-RU" altLang="zh-CN" sz="1600" spc="-20" noProof="1" smtClean="0">
                <a:solidFill>
                  <a:srgbClr val="00478E"/>
                </a:solidFill>
              </a:endParaRPr>
            </a:p>
          </p:txBody>
        </p:sp>
        <p:grpSp>
          <p:nvGrpSpPr>
            <p:cNvPr id="37" name="组合 224"/>
            <p:cNvGrpSpPr/>
            <p:nvPr/>
          </p:nvGrpSpPr>
          <p:grpSpPr>
            <a:xfrm>
              <a:off x="689131" y="1318791"/>
              <a:ext cx="1631535" cy="994425"/>
              <a:chOff x="689131" y="1318791"/>
              <a:chExt cx="1631535" cy="994425"/>
            </a:xfrm>
          </p:grpSpPr>
          <p:cxnSp>
            <p:nvCxnSpPr>
              <p:cNvPr id="59" name="直接连接符 225"/>
              <p:cNvCxnSpPr/>
              <p:nvPr/>
            </p:nvCxnSpPr>
            <p:spPr>
              <a:xfrm flipV="1">
                <a:off x="1481601" y="2139702"/>
                <a:ext cx="0" cy="173514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60" name="TextBox 148"/>
              <p:cNvSpPr txBox="1"/>
              <p:nvPr/>
            </p:nvSpPr>
            <p:spPr>
              <a:xfrm>
                <a:off x="689131" y="1318791"/>
                <a:ext cx="1631535" cy="37982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buClr>
                    <a:srgbClr val="FF0000"/>
                  </a:buClr>
                  <a:buSzPct val="70000"/>
                  <a:defRPr/>
                </a:pPr>
                <a:r>
                  <a:rPr lang="ru-RU" altLang="zh-CN" spc="-20" noProof="1" smtClean="0">
                    <a:solidFill>
                      <a:srgbClr val="00478E"/>
                    </a:solidFill>
                  </a:rPr>
                  <a:t>Проект «Консультационный центр «Развитие»</a:t>
                </a:r>
                <a:endParaRPr lang="ru-RU" altLang="zh-CN" spc="-20" noProof="1" smtClean="0">
                  <a:solidFill>
                    <a:srgbClr val="00478E"/>
                  </a:solidFill>
                </a:endParaRPr>
              </a:p>
            </p:txBody>
          </p:sp>
        </p:grpSp>
      </p:grpSp>
      <p:grpSp>
        <p:nvGrpSpPr>
          <p:cNvPr id="38" name="原创设计师QQ598969553     _14"/>
          <p:cNvGrpSpPr/>
          <p:nvPr/>
        </p:nvGrpSpPr>
        <p:grpSpPr>
          <a:xfrm>
            <a:off x="5807967" y="918767"/>
            <a:ext cx="5088565" cy="2003372"/>
            <a:chOff x="873900" y="1541325"/>
            <a:chExt cx="1166203" cy="663623"/>
          </a:xfrm>
        </p:grpSpPr>
        <p:sp>
          <p:nvSpPr>
            <p:cNvPr id="72" name="TextBox 160"/>
            <p:cNvSpPr txBox="1"/>
            <p:nvPr/>
          </p:nvSpPr>
          <p:spPr>
            <a:xfrm>
              <a:off x="873900" y="1803707"/>
              <a:ext cx="1166203" cy="39760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Диагностические выезды </a:t>
              </a:r>
            </a:p>
            <a:p>
              <a:pPr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и консультационная поддержка </a:t>
              </a:r>
            </a:p>
            <a:p>
              <a:pPr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родителей	 и специалистов</a:t>
              </a:r>
              <a:endParaRPr lang="ru-RU" altLang="zh-CN" sz="1600" spc="-20" noProof="1" smtClean="0">
                <a:solidFill>
                  <a:srgbClr val="00478E"/>
                </a:solidFill>
              </a:endParaRPr>
            </a:p>
          </p:txBody>
        </p:sp>
        <p:grpSp>
          <p:nvGrpSpPr>
            <p:cNvPr id="42" name="组合 239"/>
            <p:cNvGrpSpPr/>
            <p:nvPr/>
          </p:nvGrpSpPr>
          <p:grpSpPr>
            <a:xfrm>
              <a:off x="947384" y="1541325"/>
              <a:ext cx="1070715" cy="663623"/>
              <a:chOff x="947384" y="1541325"/>
              <a:chExt cx="1070715" cy="663623"/>
            </a:xfrm>
          </p:grpSpPr>
          <p:cxnSp>
            <p:nvCxnSpPr>
              <p:cNvPr id="74" name="直接连接符 240"/>
              <p:cNvCxnSpPr/>
              <p:nvPr/>
            </p:nvCxnSpPr>
            <p:spPr>
              <a:xfrm flipV="1">
                <a:off x="1481601" y="2085697"/>
                <a:ext cx="0" cy="11925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75" name="TextBox 163"/>
              <p:cNvSpPr txBox="1"/>
              <p:nvPr/>
            </p:nvSpPr>
            <p:spPr>
              <a:xfrm>
                <a:off x="947384" y="1541325"/>
                <a:ext cx="1070715" cy="261039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buClr>
                    <a:srgbClr val="FF0000"/>
                  </a:buClr>
                  <a:buSzPct val="70000"/>
                  <a:defRPr/>
                </a:pPr>
                <a:r>
                  <a:rPr lang="ru-RU" altLang="zh-CN" spc="-20" noProof="1" smtClean="0">
                    <a:solidFill>
                      <a:srgbClr val="00478E"/>
                    </a:solidFill>
                  </a:rPr>
                  <a:t>Социальный проект «Мобильный офис для семей с детьми-инвалидами»</a:t>
                </a:r>
                <a:endParaRPr lang="ru-RU" altLang="zh-CN" spc="-20" noProof="1" smtClean="0">
                  <a:solidFill>
                    <a:srgbClr val="00478E"/>
                  </a:solidFill>
                </a:endParaRPr>
              </a:p>
            </p:txBody>
          </p:sp>
        </p:grpSp>
      </p:grpSp>
      <p:grpSp>
        <p:nvGrpSpPr>
          <p:cNvPr id="43" name="原创设计师QQ598969553     _15"/>
          <p:cNvGrpSpPr/>
          <p:nvPr/>
        </p:nvGrpSpPr>
        <p:grpSpPr>
          <a:xfrm>
            <a:off x="2927647" y="4087118"/>
            <a:ext cx="3072341" cy="2030514"/>
            <a:chOff x="873900" y="1340833"/>
            <a:chExt cx="1166203" cy="699620"/>
          </a:xfrm>
        </p:grpSpPr>
        <p:sp>
          <p:nvSpPr>
            <p:cNvPr id="77" name="TextBox 165"/>
            <p:cNvSpPr txBox="1"/>
            <p:nvPr/>
          </p:nvSpPr>
          <p:spPr>
            <a:xfrm>
              <a:off x="873900" y="1767301"/>
              <a:ext cx="1166203" cy="27315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Диагностические выезды на постоянной основе</a:t>
              </a:r>
              <a:endParaRPr lang="ru-RU" altLang="zh-CN" sz="1600" spc="-20" noProof="1" smtClean="0">
                <a:solidFill>
                  <a:srgbClr val="00478E"/>
                </a:solidFill>
              </a:endParaRPr>
            </a:p>
          </p:txBody>
        </p:sp>
        <p:grpSp>
          <p:nvGrpSpPr>
            <p:cNvPr id="45" name="组合 244"/>
            <p:cNvGrpSpPr/>
            <p:nvPr/>
          </p:nvGrpSpPr>
          <p:grpSpPr>
            <a:xfrm>
              <a:off x="947384" y="1340833"/>
              <a:ext cx="1008112" cy="295933"/>
              <a:chOff x="947384" y="1340833"/>
              <a:chExt cx="1008112" cy="295933"/>
            </a:xfrm>
          </p:grpSpPr>
          <p:cxnSp>
            <p:nvCxnSpPr>
              <p:cNvPr id="79" name="直接连接符 245"/>
              <p:cNvCxnSpPr/>
              <p:nvPr/>
            </p:nvCxnSpPr>
            <p:spPr>
              <a:xfrm>
                <a:off x="1481601" y="1340833"/>
                <a:ext cx="0" cy="124039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80" name="TextBox 168"/>
              <p:cNvSpPr txBox="1"/>
              <p:nvPr/>
            </p:nvSpPr>
            <p:spPr>
              <a:xfrm>
                <a:off x="947384" y="1541325"/>
                <a:ext cx="1008112" cy="9544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/>
                <a:r>
                  <a:rPr lang="ru-RU" altLang="zh-CN" spc="-20" noProof="1" smtClean="0">
                    <a:solidFill>
                      <a:srgbClr val="00478E"/>
                    </a:solidFill>
                  </a:rPr>
                  <a:t>Мобильные бригады</a:t>
                </a:r>
                <a:endParaRPr lang="ru-RU" altLang="zh-CN" spc="-20" noProof="1" smtClean="0">
                  <a:solidFill>
                    <a:srgbClr val="00478E"/>
                  </a:solidFill>
                </a:endParaRPr>
              </a:p>
            </p:txBody>
          </p:sp>
        </p:grpSp>
      </p:grpSp>
      <p:grpSp>
        <p:nvGrpSpPr>
          <p:cNvPr id="49" name="原创设计师QQ598969553     _17"/>
          <p:cNvGrpSpPr/>
          <p:nvPr/>
        </p:nvGrpSpPr>
        <p:grpSpPr>
          <a:xfrm>
            <a:off x="6940627" y="4231134"/>
            <a:ext cx="5108033" cy="2694768"/>
            <a:chOff x="873900" y="1280579"/>
            <a:chExt cx="1166203" cy="1127454"/>
          </a:xfrm>
        </p:grpSpPr>
        <p:sp>
          <p:nvSpPr>
            <p:cNvPr id="87" name="TextBox 175"/>
            <p:cNvSpPr txBox="1"/>
            <p:nvPr/>
          </p:nvSpPr>
          <p:spPr>
            <a:xfrm>
              <a:off x="873900" y="1767302"/>
              <a:ext cx="1166203" cy="64073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Мониторинг развития детей, консультационная поддержка родителей и специалистов, проведение очных и дистанционных занятий для детей и родителей</a:t>
              </a:r>
              <a:endParaRPr lang="ru-RU" altLang="zh-CN" sz="1600" spc="-20" noProof="1" smtClean="0">
                <a:solidFill>
                  <a:srgbClr val="00478E"/>
                </a:solidFill>
              </a:endParaRPr>
            </a:p>
          </p:txBody>
        </p:sp>
        <p:grpSp>
          <p:nvGrpSpPr>
            <p:cNvPr id="50" name="组合 254"/>
            <p:cNvGrpSpPr/>
            <p:nvPr/>
          </p:nvGrpSpPr>
          <p:grpSpPr>
            <a:xfrm>
              <a:off x="946788" y="1280579"/>
              <a:ext cx="1070292" cy="296656"/>
              <a:chOff x="946788" y="1280579"/>
              <a:chExt cx="1070292" cy="296656"/>
            </a:xfrm>
          </p:grpSpPr>
          <p:cxnSp>
            <p:nvCxnSpPr>
              <p:cNvPr id="89" name="直接连接符 255"/>
              <p:cNvCxnSpPr/>
              <p:nvPr/>
            </p:nvCxnSpPr>
            <p:spPr>
              <a:xfrm>
                <a:off x="1578481" y="1280579"/>
                <a:ext cx="0" cy="150619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90" name="TextBox 178"/>
              <p:cNvSpPr txBox="1"/>
              <p:nvPr/>
            </p:nvSpPr>
            <p:spPr>
              <a:xfrm>
                <a:off x="946788" y="1461342"/>
                <a:ext cx="1070292" cy="115893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/>
                <a:r>
                  <a:rPr lang="ru-RU" altLang="zh-CN" spc="-20" noProof="1" smtClean="0">
                    <a:solidFill>
                      <a:srgbClr val="00478E"/>
                    </a:solidFill>
                  </a:rPr>
                  <a:t>Выездной микрореабилитационный центр</a:t>
                </a:r>
                <a:endParaRPr lang="ru-RU" altLang="zh-CN" spc="-20" noProof="1" smtClean="0">
                  <a:solidFill>
                    <a:srgbClr val="00478E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原创设计师QQ598969553     _3"/>
          <p:cNvSpPr/>
          <p:nvPr/>
        </p:nvSpPr>
        <p:spPr>
          <a:xfrm rot="5400000">
            <a:off x="1336378" y="87581"/>
            <a:ext cx="2473646" cy="2821128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1" tIns="45716" rIns="91431" bIns="45716" anchor="ctr"/>
          <a:lstStyle/>
          <a:p>
            <a:pPr marL="0" marR="0" lvl="0" indent="0" algn="ctr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  <p:cxnSp>
        <p:nvCxnSpPr>
          <p:cNvPr id="7" name="原创设计师QQ598969553     _5"/>
          <p:cNvCxnSpPr/>
          <p:nvPr/>
        </p:nvCxnSpPr>
        <p:spPr bwMode="auto">
          <a:xfrm>
            <a:off x="3215680" y="2662960"/>
            <a:ext cx="1654343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8" name="原创设计师QQ598969553     _6"/>
          <p:cNvCxnSpPr/>
          <p:nvPr/>
        </p:nvCxnSpPr>
        <p:spPr bwMode="auto">
          <a:xfrm>
            <a:off x="3599723" y="502720"/>
            <a:ext cx="1532863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9" name="原创设计师QQ598969553     _7"/>
          <p:cNvCxnSpPr/>
          <p:nvPr/>
        </p:nvCxnSpPr>
        <p:spPr bwMode="auto">
          <a:xfrm>
            <a:off x="4079776" y="1412776"/>
            <a:ext cx="1655304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10" name="椭圆 51"/>
          <p:cNvSpPr/>
          <p:nvPr/>
        </p:nvSpPr>
        <p:spPr bwMode="auto">
          <a:xfrm>
            <a:off x="1156771" y="646736"/>
            <a:ext cx="1838256" cy="1559592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" name="原创设计师QQ598969553     _12"/>
          <p:cNvSpPr/>
          <p:nvPr/>
        </p:nvSpPr>
        <p:spPr>
          <a:xfrm>
            <a:off x="3311691" y="358704"/>
            <a:ext cx="360088" cy="293810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12" name="原创设计师QQ598969553     _13"/>
          <p:cNvSpPr/>
          <p:nvPr/>
        </p:nvSpPr>
        <p:spPr>
          <a:xfrm>
            <a:off x="3791744" y="1268760"/>
            <a:ext cx="360088" cy="293810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13" name="原创设计师QQ598969553     _14"/>
          <p:cNvSpPr/>
          <p:nvPr/>
        </p:nvSpPr>
        <p:spPr>
          <a:xfrm>
            <a:off x="3023659" y="2446936"/>
            <a:ext cx="360088" cy="293810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grpSp>
        <p:nvGrpSpPr>
          <p:cNvPr id="2" name="组合 65"/>
          <p:cNvGrpSpPr/>
          <p:nvPr/>
        </p:nvGrpSpPr>
        <p:grpSpPr>
          <a:xfrm>
            <a:off x="5135894" y="142680"/>
            <a:ext cx="828533" cy="6760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  <p:sp>
          <p:nvSpPr>
            <p:cNvPr id="16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</p:grpSp>
      <p:grpSp>
        <p:nvGrpSpPr>
          <p:cNvPr id="3" name="组合 70"/>
          <p:cNvGrpSpPr/>
          <p:nvPr/>
        </p:nvGrpSpPr>
        <p:grpSpPr>
          <a:xfrm>
            <a:off x="5711958" y="1124744"/>
            <a:ext cx="828533" cy="6760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  <p:sp>
          <p:nvSpPr>
            <p:cNvPr id="19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</p:grpSp>
      <p:grpSp>
        <p:nvGrpSpPr>
          <p:cNvPr id="4" name="组合 75"/>
          <p:cNvGrpSpPr/>
          <p:nvPr/>
        </p:nvGrpSpPr>
        <p:grpSpPr>
          <a:xfrm>
            <a:off x="4847862" y="2374928"/>
            <a:ext cx="828533" cy="6760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24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sp>
        <p:nvSpPr>
          <p:cNvPr id="25" name="原创设计师QQ598969553     _19"/>
          <p:cNvSpPr/>
          <p:nvPr/>
        </p:nvSpPr>
        <p:spPr>
          <a:xfrm>
            <a:off x="6576053" y="1"/>
            <a:ext cx="2400267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defTabSz="914400">
              <a:defRPr/>
            </a:pPr>
            <a:r>
              <a:rPr lang="ru-RU" altLang="zh-CN" sz="2400" b="1" kern="0" dirty="0" smtClean="0">
                <a:solidFill>
                  <a:srgbClr val="002060"/>
                </a:solidFill>
                <a:ea typeface="微软雅黑" pitchFamily="34" charset="-122"/>
              </a:rPr>
              <a:t>2,5 года</a:t>
            </a:r>
            <a:endParaRPr lang="en-US" altLang="zh-CN" sz="2400" b="1" kern="0" dirty="0" smtClean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26" name="原创设计师QQ598969553     _20"/>
          <p:cNvSpPr>
            <a:spLocks noChangeArrowheads="1"/>
          </p:cNvSpPr>
          <p:nvPr/>
        </p:nvSpPr>
        <p:spPr bwMode="auto">
          <a:xfrm>
            <a:off x="6576054" y="404664"/>
            <a:ext cx="5376597" cy="423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buClr>
                <a:srgbClr val="FF0000"/>
              </a:buClr>
              <a:buSzPct val="70000"/>
              <a:buFont typeface="Arial" charset="0"/>
              <a:buNone/>
              <a:defRPr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Средний возраст выявления нарушений</a:t>
            </a:r>
            <a:endParaRPr lang="en-US" altLang="zh-CN" sz="1600" spc="-20" noProof="1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27" name="原创设计师QQ598969553     _21"/>
          <p:cNvSpPr/>
          <p:nvPr/>
        </p:nvSpPr>
        <p:spPr>
          <a:xfrm>
            <a:off x="6672064" y="764705"/>
            <a:ext cx="136853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defTabSz="914400">
              <a:defRPr/>
            </a:pPr>
            <a:r>
              <a:rPr lang="ru-RU" altLang="zh-CN" sz="2400" b="1" kern="0" dirty="0" smtClean="0">
                <a:solidFill>
                  <a:srgbClr val="002060"/>
                </a:solidFill>
                <a:ea typeface="微软雅黑" pitchFamily="34" charset="-122"/>
              </a:rPr>
              <a:t>7 лет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29" name="原创设计师QQ598969553     _24"/>
          <p:cNvSpPr>
            <a:spLocks noChangeArrowheads="1"/>
          </p:cNvSpPr>
          <p:nvPr/>
        </p:nvSpPr>
        <p:spPr bwMode="auto">
          <a:xfrm>
            <a:off x="5903979" y="2060848"/>
            <a:ext cx="6288021" cy="11264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buClr>
                <a:srgbClr val="FF0000"/>
              </a:buClr>
              <a:buSzPct val="70000"/>
              <a:buNone/>
              <a:defRPr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Разовая помощь семьям, отсутствие комплексности и преемственности в вопросах абилитации и реабилитации детей с инвалидностью. </a:t>
            </a:r>
          </a:p>
          <a:p>
            <a:pPr fontAlgn="base">
              <a:buClr>
                <a:srgbClr val="FF0000"/>
              </a:buClr>
              <a:buSzPct val="70000"/>
              <a:buNone/>
              <a:defRPr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10% специалистов готовы обращаться за помощью в работе со сложными случаями</a:t>
            </a:r>
            <a:endParaRPr lang="en-US" altLang="zh-CN" sz="1600" spc="-20" noProof="1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30" name="原创设计师QQ598969553     _24"/>
          <p:cNvSpPr>
            <a:spLocks noChangeArrowheads="1"/>
          </p:cNvSpPr>
          <p:nvPr/>
        </p:nvSpPr>
        <p:spPr bwMode="auto">
          <a:xfrm>
            <a:off x="1295467" y="1150792"/>
            <a:ext cx="1319696" cy="5232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altLang="zh-CN" sz="2800" b="1" dirty="0" smtClean="0">
                <a:solidFill>
                  <a:schemeClr val="bg1"/>
                </a:solidFill>
                <a:latin typeface="+mn-lt"/>
                <a:ea typeface="Microsoft YaHei Light" pitchFamily="34" charset="-122"/>
                <a:cs typeface="Calibri" pitchFamily="34" charset="0"/>
              </a:rPr>
              <a:t>2013</a:t>
            </a:r>
            <a:endParaRPr lang="en-US" altLang="zh-CN" sz="2800" b="1" dirty="0">
              <a:solidFill>
                <a:schemeClr val="bg1"/>
              </a:solidFill>
              <a:latin typeface="+mn-lt"/>
              <a:ea typeface="Microsoft YaHei Light" pitchFamily="34" charset="-122"/>
              <a:cs typeface="Calibri" pitchFamily="34" charset="0"/>
            </a:endParaRPr>
          </a:p>
        </p:txBody>
      </p:sp>
      <p:pic>
        <p:nvPicPr>
          <p:cNvPr id="31" name="Picture 4" descr="C:\Users\User\Downloads\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47861" y="2420888"/>
            <a:ext cx="746499" cy="559874"/>
          </a:xfrm>
          <a:prstGeom prst="rect">
            <a:avLst/>
          </a:prstGeom>
          <a:noFill/>
        </p:spPr>
      </p:pic>
      <p:pic>
        <p:nvPicPr>
          <p:cNvPr id="32" name="Picture 7" descr="C:\Users\User\Downloads\sign-24149_12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3925" y="358704"/>
            <a:ext cx="327112" cy="264333"/>
          </a:xfrm>
          <a:prstGeom prst="rect">
            <a:avLst/>
          </a:prstGeom>
          <a:noFill/>
        </p:spPr>
      </p:pic>
      <p:sp>
        <p:nvSpPr>
          <p:cNvPr id="33" name="原创设计师QQ598969553     _22"/>
          <p:cNvSpPr>
            <a:spLocks noChangeArrowheads="1"/>
          </p:cNvSpPr>
          <p:nvPr/>
        </p:nvSpPr>
        <p:spPr bwMode="auto">
          <a:xfrm>
            <a:off x="6576053" y="1196753"/>
            <a:ext cx="5184576" cy="584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buClr>
                <a:srgbClr val="FF0000"/>
              </a:buClr>
              <a:buSzPct val="70000"/>
              <a:buNone/>
              <a:defRPr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возраст выявления нарушений наблюдался у детей, проживающих в отдаленных районах Вологодской области</a:t>
            </a:r>
            <a:endParaRPr lang="en-US" altLang="zh-CN" sz="1600" spc="-20" noProof="1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34" name="原创设计师QQ598969553     _3"/>
          <p:cNvSpPr/>
          <p:nvPr/>
        </p:nvSpPr>
        <p:spPr>
          <a:xfrm rot="16200000">
            <a:off x="8712291" y="3215022"/>
            <a:ext cx="3024336" cy="3648405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1" tIns="45716" rIns="91431" bIns="45716" anchor="ctr"/>
          <a:lstStyle/>
          <a:p>
            <a:pPr marL="0" marR="0" lvl="0" indent="0" algn="ctr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  <p:cxnSp>
        <p:nvCxnSpPr>
          <p:cNvPr id="35" name="原创设计师QQ598969553     _5"/>
          <p:cNvCxnSpPr/>
          <p:nvPr/>
        </p:nvCxnSpPr>
        <p:spPr bwMode="auto">
          <a:xfrm>
            <a:off x="9236292" y="6335368"/>
            <a:ext cx="123675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36" name="原创设计师QQ598969553     _6"/>
          <p:cNvCxnSpPr/>
          <p:nvPr/>
        </p:nvCxnSpPr>
        <p:spPr bwMode="auto">
          <a:xfrm>
            <a:off x="9200412" y="3671072"/>
            <a:ext cx="114593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37" name="原创设计师QQ598969553     _7"/>
          <p:cNvCxnSpPr/>
          <p:nvPr/>
        </p:nvCxnSpPr>
        <p:spPr bwMode="auto">
          <a:xfrm>
            <a:off x="8373240" y="5039224"/>
            <a:ext cx="123747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38" name="椭圆 51"/>
          <p:cNvSpPr/>
          <p:nvPr/>
        </p:nvSpPr>
        <p:spPr bwMode="auto">
          <a:xfrm>
            <a:off x="9168342" y="4031113"/>
            <a:ext cx="2223099" cy="2174345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  <p:cxnSp>
        <p:nvCxnSpPr>
          <p:cNvPr id="39" name="原创设计师QQ598969553     _7"/>
          <p:cNvCxnSpPr/>
          <p:nvPr/>
        </p:nvCxnSpPr>
        <p:spPr bwMode="auto">
          <a:xfrm>
            <a:off x="7344139" y="3887096"/>
            <a:ext cx="1655304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40" name="原创设计师QQ598969553     _12"/>
          <p:cNvSpPr/>
          <p:nvPr/>
        </p:nvSpPr>
        <p:spPr>
          <a:xfrm>
            <a:off x="8784300" y="3743080"/>
            <a:ext cx="465681" cy="359218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41" name="原创设计师QQ598969553     _7"/>
          <p:cNvCxnSpPr/>
          <p:nvPr/>
        </p:nvCxnSpPr>
        <p:spPr bwMode="auto">
          <a:xfrm>
            <a:off x="6768075" y="5111232"/>
            <a:ext cx="1655304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42" name="原创设计师QQ598969553     _13"/>
          <p:cNvSpPr/>
          <p:nvPr/>
        </p:nvSpPr>
        <p:spPr>
          <a:xfrm>
            <a:off x="8208236" y="4895208"/>
            <a:ext cx="465681" cy="359218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cxnSp>
        <p:nvCxnSpPr>
          <p:cNvPr id="43" name="原创设计师QQ598969553     _7"/>
          <p:cNvCxnSpPr/>
          <p:nvPr/>
        </p:nvCxnSpPr>
        <p:spPr bwMode="auto">
          <a:xfrm>
            <a:off x="7536160" y="6263360"/>
            <a:ext cx="1655304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44" name="原创设计师QQ598969553     _14"/>
          <p:cNvSpPr/>
          <p:nvPr/>
        </p:nvSpPr>
        <p:spPr>
          <a:xfrm>
            <a:off x="8880310" y="6047336"/>
            <a:ext cx="465681" cy="359218"/>
          </a:xfrm>
          <a:prstGeom prst="ellipse">
            <a:avLst/>
          </a:prstGeom>
          <a:solidFill>
            <a:srgbClr val="20624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grpSp>
        <p:nvGrpSpPr>
          <p:cNvPr id="5" name="组合 65"/>
          <p:cNvGrpSpPr/>
          <p:nvPr/>
        </p:nvGrpSpPr>
        <p:grpSpPr>
          <a:xfrm>
            <a:off x="6672064" y="3455048"/>
            <a:ext cx="1071496" cy="8265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  <p:sp>
          <p:nvSpPr>
            <p:cNvPr id="47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</p:grpSp>
      <p:grpSp>
        <p:nvGrpSpPr>
          <p:cNvPr id="14" name="组合 70"/>
          <p:cNvGrpSpPr/>
          <p:nvPr/>
        </p:nvGrpSpPr>
        <p:grpSpPr>
          <a:xfrm>
            <a:off x="6192011" y="4679184"/>
            <a:ext cx="1071496" cy="8265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  <p:sp>
          <p:nvSpPr>
            <p:cNvPr id="50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</p:grpSp>
      <p:grpSp>
        <p:nvGrpSpPr>
          <p:cNvPr id="17" name="组合 75"/>
          <p:cNvGrpSpPr/>
          <p:nvPr/>
        </p:nvGrpSpPr>
        <p:grpSpPr>
          <a:xfrm>
            <a:off x="6672064" y="5975328"/>
            <a:ext cx="1071496" cy="8265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  <p:sp>
          <p:nvSpPr>
            <p:cNvPr id="55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/>
                <a:cs typeface="+mn-cs"/>
              </a:endParaRPr>
            </a:p>
          </p:txBody>
        </p:sp>
      </p:grpSp>
      <p:sp>
        <p:nvSpPr>
          <p:cNvPr id="56" name="原创设计师QQ598969553     _19"/>
          <p:cNvSpPr/>
          <p:nvPr/>
        </p:nvSpPr>
        <p:spPr>
          <a:xfrm>
            <a:off x="3503712" y="3383041"/>
            <a:ext cx="2766360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r" defTabSz="914400">
              <a:defRPr/>
            </a:pPr>
            <a:r>
              <a:rPr lang="ru-RU" altLang="zh-CN" sz="2400" b="1" kern="0" dirty="0" smtClean="0">
                <a:solidFill>
                  <a:srgbClr val="002060"/>
                </a:solidFill>
                <a:ea typeface="微软雅黑" pitchFamily="34" charset="-122"/>
              </a:rPr>
              <a:t>6 месяцев</a:t>
            </a:r>
            <a:endParaRPr lang="en-US" altLang="zh-CN" sz="2400" b="1" kern="0" dirty="0" smtClean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57" name="原创设计师QQ598969553     _20"/>
          <p:cNvSpPr>
            <a:spLocks noChangeArrowheads="1"/>
          </p:cNvSpPr>
          <p:nvPr/>
        </p:nvSpPr>
        <p:spPr bwMode="auto">
          <a:xfrm>
            <a:off x="239350" y="3717032"/>
            <a:ext cx="6154865" cy="584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buNone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средний возраст выявления нарушения в развитии 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у детей, в том числе и в отдаленных районах Вологодской области</a:t>
            </a:r>
            <a:endParaRPr lang="ru-RU" altLang="zh-CN" sz="1600" spc="-20" noProof="1" smtClean="0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58" name="原创设计师QQ598969553     _21"/>
          <p:cNvSpPr/>
          <p:nvPr/>
        </p:nvSpPr>
        <p:spPr>
          <a:xfrm>
            <a:off x="1199457" y="4463161"/>
            <a:ext cx="4590564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r" defTabSz="914400">
              <a:defRPr/>
            </a:pPr>
            <a:r>
              <a:rPr lang="ru-RU" altLang="zh-CN" sz="2400" b="1" kern="0" dirty="0" smtClean="0">
                <a:solidFill>
                  <a:srgbClr val="002060"/>
                </a:solidFill>
                <a:ea typeface="微软雅黑" pitchFamily="34" charset="-122"/>
              </a:rPr>
              <a:t>до 150 человек в год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9" name="原创设计师QQ598969553     _22"/>
          <p:cNvSpPr>
            <a:spLocks noChangeArrowheads="1"/>
          </p:cNvSpPr>
          <p:nvPr/>
        </p:nvSpPr>
        <p:spPr bwMode="auto">
          <a:xfrm>
            <a:off x="0" y="4823200"/>
            <a:ext cx="5792935" cy="584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buNone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увеличение количества детей данной категории, прошедших диагностическое обследование и получающих социальные услуги</a:t>
            </a:r>
            <a:endParaRPr lang="en-US" altLang="zh-CN" sz="1600" spc="-20" noProof="1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60" name="原创设计师QQ598969553     _23"/>
          <p:cNvSpPr/>
          <p:nvPr/>
        </p:nvSpPr>
        <p:spPr>
          <a:xfrm>
            <a:off x="719403" y="5589241"/>
            <a:ext cx="567481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defTabSz="914400">
              <a:defRPr/>
            </a:pPr>
            <a:r>
              <a:rPr lang="ru-RU" altLang="zh-CN" sz="2400" b="1" kern="0" dirty="0" smtClean="0">
                <a:solidFill>
                  <a:srgbClr val="002060"/>
                </a:solidFill>
                <a:ea typeface="微软雅黑" pitchFamily="34" charset="-122"/>
              </a:rPr>
              <a:t>свыше 3000 специалистов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61" name="原创设计师QQ598969553     _24"/>
          <p:cNvSpPr>
            <a:spLocks noChangeArrowheads="1"/>
          </p:cNvSpPr>
          <p:nvPr/>
        </p:nvSpPr>
        <p:spPr bwMode="auto">
          <a:xfrm>
            <a:off x="719404" y="5949280"/>
            <a:ext cx="5426649" cy="584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buNone/>
            </a:pPr>
            <a:r>
              <a:rPr lang="ru-RU" altLang="zh-CN" sz="1600" spc="-20" noProof="1" smtClean="0">
                <a:solidFill>
                  <a:srgbClr val="00478E"/>
                </a:solidFill>
                <a:latin typeface="+mn-lt"/>
                <a:ea typeface="+mn-ea"/>
              </a:rPr>
              <a:t>приняли участие в обучающих семинарах по вопросам развития и реабилитации детей с инвалидностью или ОВЗ</a:t>
            </a:r>
            <a:endParaRPr lang="en-US" altLang="zh-CN" sz="1600" spc="-20" noProof="1">
              <a:solidFill>
                <a:srgbClr val="00478E"/>
              </a:solidFill>
              <a:latin typeface="+mn-lt"/>
              <a:ea typeface="+mn-ea"/>
            </a:endParaRPr>
          </a:p>
        </p:txBody>
      </p:sp>
      <p:sp>
        <p:nvSpPr>
          <p:cNvPr id="62" name="原创设计师QQ598969553     _24"/>
          <p:cNvSpPr>
            <a:spLocks noChangeArrowheads="1"/>
          </p:cNvSpPr>
          <p:nvPr/>
        </p:nvSpPr>
        <p:spPr bwMode="auto">
          <a:xfrm>
            <a:off x="9251787" y="4734269"/>
            <a:ext cx="1994720" cy="7694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altLang="zh-CN" sz="4400" b="1" dirty="0" smtClean="0">
                <a:solidFill>
                  <a:schemeClr val="bg1"/>
                </a:solidFill>
                <a:latin typeface="+mn-lt"/>
                <a:ea typeface="Microsoft YaHei Light" pitchFamily="34" charset="-122"/>
                <a:cs typeface="Calibri" pitchFamily="34" charset="0"/>
              </a:rPr>
              <a:t>2021</a:t>
            </a:r>
            <a:endParaRPr lang="en-US" altLang="zh-CN" sz="4400" b="1" dirty="0">
              <a:solidFill>
                <a:schemeClr val="bg1"/>
              </a:solidFill>
              <a:latin typeface="+mn-lt"/>
              <a:ea typeface="Microsoft YaHei Light" pitchFamily="34" charset="-122"/>
              <a:cs typeface="Calibri" pitchFamily="34" charset="0"/>
            </a:endParaRPr>
          </a:p>
        </p:txBody>
      </p:sp>
      <p:pic>
        <p:nvPicPr>
          <p:cNvPr id="63" name="Picture 4" descr="C:\Users\User\Downloads\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72065" y="6060964"/>
            <a:ext cx="1062716" cy="797037"/>
          </a:xfrm>
          <a:prstGeom prst="rect">
            <a:avLst/>
          </a:prstGeom>
          <a:noFill/>
        </p:spPr>
      </p:pic>
      <p:pic>
        <p:nvPicPr>
          <p:cNvPr id="64" name="Picture 7" descr="C:\Users\User\Downloads\sign-24149_12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60097" y="3671072"/>
            <a:ext cx="514476" cy="415739"/>
          </a:xfrm>
          <a:prstGeom prst="rect">
            <a:avLst/>
          </a:prstGeom>
          <a:noFill/>
        </p:spPr>
      </p:pic>
      <p:sp>
        <p:nvSpPr>
          <p:cNvPr id="65" name="Freeform 110"/>
          <p:cNvSpPr>
            <a:spLocks noChangeAspect="1" noEditPoints="1"/>
          </p:cNvSpPr>
          <p:nvPr/>
        </p:nvSpPr>
        <p:spPr bwMode="auto">
          <a:xfrm>
            <a:off x="5903979" y="1268761"/>
            <a:ext cx="409480" cy="296197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206243"/>
          </a:solidFill>
          <a:ln>
            <a:noFill/>
          </a:ln>
          <a:extLst/>
        </p:spPr>
        <p:txBody>
          <a:bodyPr lIns="121920" tIns="60960" rIns="121920" bIns="60960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Freeform 110"/>
          <p:cNvSpPr>
            <a:spLocks noChangeAspect="1" noEditPoints="1"/>
          </p:cNvSpPr>
          <p:nvPr/>
        </p:nvSpPr>
        <p:spPr bwMode="auto">
          <a:xfrm>
            <a:off x="6480043" y="4869160"/>
            <a:ext cx="529559" cy="362138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206243"/>
          </a:solidFill>
          <a:ln>
            <a:noFill/>
          </a:ln>
          <a:extLst/>
        </p:spPr>
        <p:txBody>
          <a:bodyPr lIns="121920" tIns="60960" rIns="121920" bIns="60960"/>
          <a:lstStyle/>
          <a:p>
            <a:pPr marL="0" marR="0" lvl="0" indent="0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478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Ключевые аспекты обучения на стажировочной площадке </a:t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«Выездной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</a:t>
            </a:r>
            <a:endParaRPr lang="ru-RU" dirty="0"/>
          </a:p>
        </p:txBody>
      </p:sp>
      <p:sp>
        <p:nvSpPr>
          <p:cNvPr id="5" name="Текст 15">
            <a:extLst>
              <a:ext uri="{FF2B5EF4-FFF2-40B4-BE49-F238E27FC236}">
                <a16:creationId xmlns=""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03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grpSp>
        <p:nvGrpSpPr>
          <p:cNvPr id="12" name="组合 22"/>
          <p:cNvGrpSpPr>
            <a:grpSpLocks/>
          </p:cNvGrpSpPr>
          <p:nvPr/>
        </p:nvGrpSpPr>
        <p:grpSpPr bwMode="auto">
          <a:xfrm>
            <a:off x="3756752" y="5376732"/>
            <a:ext cx="4340646" cy="1224136"/>
            <a:chOff x="819589" y="3264455"/>
            <a:chExt cx="3168487" cy="932422"/>
          </a:xfrm>
        </p:grpSpPr>
        <p:sp>
          <p:nvSpPr>
            <p:cNvPr id="13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white">
            <a:xfrm>
              <a:off x="819589" y="3264455"/>
              <a:ext cx="3168487" cy="932422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891600" y="3374152"/>
              <a:ext cx="818892" cy="767877"/>
            </a:xfrm>
            <a:prstGeom prst="roundRect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5" name="矩形 23"/>
            <p:cNvSpPr/>
            <p:nvPr/>
          </p:nvSpPr>
          <p:spPr>
            <a:xfrm>
              <a:off x="1683722" y="3374151"/>
              <a:ext cx="2304354" cy="82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 fontAlgn="base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Приобретение родителями новых компетенций  и повышение профессионального уровня специалистов</a:t>
              </a:r>
              <a:endParaRPr lang="en-US" altLang="zh-CN" sz="1600" spc="-20" noProof="1">
                <a:solidFill>
                  <a:srgbClr val="00478E"/>
                </a:solidFill>
              </a:endParaRPr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8211220" y="2846233"/>
            <a:ext cx="641802" cy="1857388"/>
          </a:xfrm>
          <a:prstGeom prst="rightArrow">
            <a:avLst>
              <a:gd name="adj1" fmla="val 69120"/>
              <a:gd name="adj2" fmla="val 66332"/>
            </a:avLst>
          </a:prstGeom>
          <a:solidFill>
            <a:schemeClr val="accent5">
              <a:lumMod val="60000"/>
              <a:lumOff val="40000"/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23"/>
          <p:cNvGrpSpPr>
            <a:grpSpLocks/>
          </p:cNvGrpSpPr>
          <p:nvPr/>
        </p:nvGrpSpPr>
        <p:grpSpPr bwMode="auto">
          <a:xfrm>
            <a:off x="3745734" y="3468525"/>
            <a:ext cx="4329629" cy="1224137"/>
            <a:chOff x="4141048" y="2737304"/>
            <a:chExt cx="3168487" cy="932526"/>
          </a:xfrm>
        </p:grpSpPr>
        <p:sp>
          <p:nvSpPr>
            <p:cNvPr id="18" name="AutoShap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white">
            <a:xfrm>
              <a:off x="4141048" y="2737304"/>
              <a:ext cx="3168487" cy="932526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4213059" y="2847013"/>
              <a:ext cx="818892" cy="767877"/>
            </a:xfrm>
            <a:prstGeom prst="roundRect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20" name="矩形 29"/>
            <p:cNvSpPr/>
            <p:nvPr/>
          </p:nvSpPr>
          <p:spPr>
            <a:xfrm>
              <a:off x="5044027" y="2847010"/>
              <a:ext cx="2225197" cy="63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 fontAlgn="base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Расширение спектра социальных услуг через внедрение новых технологий, методов работы</a:t>
              </a:r>
              <a:endParaRPr lang="en-US" altLang="zh-CN" sz="1600" spc="-20" noProof="1">
                <a:solidFill>
                  <a:srgbClr val="00478E"/>
                </a:solidFill>
              </a:endParaRPr>
            </a:p>
          </p:txBody>
        </p:sp>
      </p:grpSp>
      <p:grpSp>
        <p:nvGrpSpPr>
          <p:cNvPr id="21" name="组合 24"/>
          <p:cNvGrpSpPr>
            <a:grpSpLocks/>
          </p:cNvGrpSpPr>
          <p:nvPr/>
        </p:nvGrpSpPr>
        <p:grpSpPr bwMode="auto">
          <a:xfrm>
            <a:off x="3712684" y="1582089"/>
            <a:ext cx="4340646" cy="1202356"/>
            <a:chOff x="2355097" y="2643182"/>
            <a:chExt cx="3168487" cy="915832"/>
          </a:xfrm>
        </p:grpSpPr>
        <p:sp>
          <p:nvSpPr>
            <p:cNvPr id="22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white">
            <a:xfrm>
              <a:off x="2355097" y="2643182"/>
              <a:ext cx="3168487" cy="915832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solidFill>
                <a:srgbClr val="206243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2427108" y="2736289"/>
              <a:ext cx="818892" cy="76787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zh-CN" sz="16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24" name="矩形 34"/>
            <p:cNvSpPr/>
            <p:nvPr/>
          </p:nvSpPr>
          <p:spPr>
            <a:xfrm>
              <a:off x="3291241" y="2681441"/>
              <a:ext cx="2160332" cy="82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 fontAlgn="base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Организация своевременной помощи семьям с детьми-инвалидами, в том числе               в удаленных  районах </a:t>
              </a:r>
              <a:endParaRPr lang="en-US" altLang="zh-CN" sz="1600" spc="-20" noProof="1">
                <a:solidFill>
                  <a:srgbClr val="00478E"/>
                </a:solidFill>
              </a:endParaRPr>
            </a:p>
          </p:txBody>
        </p:sp>
      </p:grpSp>
      <p:sp>
        <p:nvSpPr>
          <p:cNvPr id="25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9008418" y="1805070"/>
            <a:ext cx="2071702" cy="3714776"/>
          </a:xfrm>
          <a:prstGeom prst="roundRect">
            <a:avLst>
              <a:gd name="adj" fmla="val 4784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87"/>
          <p:cNvSpPr>
            <a:spLocks noChangeArrowheads="1"/>
          </p:cNvSpPr>
          <p:nvPr/>
        </p:nvSpPr>
        <p:spPr bwMode="auto">
          <a:xfrm>
            <a:off x="9246476" y="2271761"/>
            <a:ext cx="16561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SzPct val="70000"/>
            </a:pPr>
            <a:r>
              <a:rPr lang="ru-RU" altLang="zh-CN" sz="1600" spc="-20" noProof="1" smtClean="0">
                <a:solidFill>
                  <a:srgbClr val="00478E"/>
                </a:solidFill>
              </a:rPr>
              <a:t>Улучшение качества жизни семей с детьми-инвалидами, снижение риска социального сиротства</a:t>
            </a:r>
            <a:endParaRPr lang="zh-CN" altLang="en-US" sz="1600" spc="-20" noProof="1" smtClean="0">
              <a:solidFill>
                <a:srgbClr val="00478E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752389" y="1805070"/>
            <a:ext cx="2071702" cy="3714776"/>
          </a:xfrm>
          <a:prstGeom prst="roundRect">
            <a:avLst>
              <a:gd name="adj" fmla="val 4784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600" dirty="0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28" name="矩形 87"/>
          <p:cNvSpPr>
            <a:spLocks noChangeArrowheads="1"/>
          </p:cNvSpPr>
          <p:nvPr/>
        </p:nvSpPr>
        <p:spPr bwMode="auto">
          <a:xfrm>
            <a:off x="929456" y="2272559"/>
            <a:ext cx="1728192" cy="26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Clr>
                <a:srgbClr val="FF0000"/>
              </a:buClr>
              <a:buSzPct val="70000"/>
            </a:pPr>
            <a:r>
              <a:rPr lang="ru-RU" altLang="zh-CN" sz="1600" spc="-20" noProof="1" smtClean="0">
                <a:solidFill>
                  <a:srgbClr val="00478E"/>
                </a:solidFill>
              </a:rPr>
              <a:t>Обучение на стажировочной площадке</a:t>
            </a:r>
          </a:p>
          <a:p>
            <a:pPr algn="ctr" fontAlgn="base">
              <a:lnSpc>
                <a:spcPct val="150000"/>
              </a:lnSpc>
              <a:buClr>
                <a:srgbClr val="FF0000"/>
              </a:buClr>
              <a:buSzPct val="70000"/>
            </a:pPr>
            <a:r>
              <a:rPr lang="ru-RU" altLang="zh-CN" sz="1600" spc="-20" noProof="1" smtClean="0">
                <a:solidFill>
                  <a:srgbClr val="00478E"/>
                </a:solidFill>
              </a:rPr>
              <a:t>«Выездной микрореабили-тационный центр»</a:t>
            </a:r>
            <a:endParaRPr lang="zh-CN" altLang="en-US" sz="1600" spc="-20" noProof="1" smtClean="0">
              <a:solidFill>
                <a:srgbClr val="00478E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3038925" y="2967419"/>
            <a:ext cx="576064" cy="1857388"/>
          </a:xfrm>
          <a:prstGeom prst="rightArrow">
            <a:avLst>
              <a:gd name="adj1" fmla="val 69120"/>
              <a:gd name="adj2" fmla="val 66332"/>
            </a:avLst>
          </a:prstGeom>
          <a:solidFill>
            <a:schemeClr val="accent5">
              <a:lumMod val="60000"/>
              <a:lumOff val="40000"/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5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478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Методическое обеспечение стажировочной площадки </a:t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«Выездной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30" name="Текст 15">
            <a:extLst>
              <a:ext uri="{FF2B5EF4-FFF2-40B4-BE49-F238E27FC236}">
                <a16:creationId xmlns=""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04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31" name="Gruppieren 46"/>
          <p:cNvGrpSpPr/>
          <p:nvPr/>
        </p:nvGrpSpPr>
        <p:grpSpPr bwMode="gray">
          <a:xfrm>
            <a:off x="1937100" y="4973422"/>
            <a:ext cx="3096344" cy="997794"/>
            <a:chOff x="3971925" y="4437112"/>
            <a:chExt cx="2734789" cy="997794"/>
          </a:xfrm>
        </p:grpSpPr>
        <p:cxnSp>
          <p:nvCxnSpPr>
            <p:cNvPr id="32" name="Gerade Verbindung 47"/>
            <p:cNvCxnSpPr/>
            <p:nvPr/>
          </p:nvCxnSpPr>
          <p:spPr bwMode="gray">
            <a:xfrm>
              <a:off x="3971925" y="4437113"/>
              <a:ext cx="2734789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33" name="Text Box 13"/>
            <p:cNvSpPr txBox="1">
              <a:spLocks noChangeArrowheads="1"/>
            </p:cNvSpPr>
            <p:nvPr/>
          </p:nvSpPr>
          <p:spPr bwMode="gray">
            <a:xfrm>
              <a:off x="3971925" y="4437112"/>
              <a:ext cx="2318723" cy="9977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лекции</a:t>
              </a:r>
            </a:p>
            <a:p>
              <a:pPr defTabSz="801688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мастер-классы</a:t>
              </a:r>
            </a:p>
            <a:p>
              <a:pPr defTabSz="801688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дискуссионные площадки</a:t>
              </a:r>
              <a:endParaRPr lang="en-US" altLang="zh-CN" sz="1600" spc="-20" noProof="1" smtClean="0">
                <a:solidFill>
                  <a:srgbClr val="00478E"/>
                </a:solidFill>
              </a:endParaRPr>
            </a:p>
          </p:txBody>
        </p:sp>
      </p:grpSp>
      <p:grpSp>
        <p:nvGrpSpPr>
          <p:cNvPr id="34" name="Gruppieren 29"/>
          <p:cNvGrpSpPr/>
          <p:nvPr/>
        </p:nvGrpSpPr>
        <p:grpSpPr bwMode="gray">
          <a:xfrm>
            <a:off x="4236274" y="1729775"/>
            <a:ext cx="4042618" cy="3888445"/>
            <a:chOff x="2739186" y="1916114"/>
            <a:chExt cx="3665629" cy="3525836"/>
          </a:xfrm>
        </p:grpSpPr>
        <p:grpSp>
          <p:nvGrpSpPr>
            <p:cNvPr id="35" name="Gruppieren 22"/>
            <p:cNvGrpSpPr/>
            <p:nvPr/>
          </p:nvGrpSpPr>
          <p:grpSpPr bwMode="gray">
            <a:xfrm>
              <a:off x="2739186" y="1916114"/>
              <a:ext cx="3665629" cy="3525836"/>
              <a:chOff x="2640159" y="1847186"/>
              <a:chExt cx="3856122" cy="3709064"/>
            </a:xfrm>
            <a:solidFill>
              <a:srgbClr val="E6E6E6"/>
            </a:solidFill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6"/>
              <p:cNvSpPr>
                <a:spLocks/>
              </p:cNvSpPr>
              <p:nvPr/>
            </p:nvSpPr>
            <p:spPr bwMode="gray">
              <a:xfrm>
                <a:off x="3642797" y="1847186"/>
                <a:ext cx="1850846" cy="1946299"/>
              </a:xfrm>
              <a:custGeom>
                <a:avLst/>
                <a:gdLst/>
                <a:ahLst/>
                <a:cxnLst>
                  <a:cxn ang="0">
                    <a:pos x="794" y="1672"/>
                  </a:cxn>
                  <a:cxn ang="0">
                    <a:pos x="1590" y="576"/>
                  </a:cxn>
                  <a:cxn ang="0">
                    <a:pos x="794" y="0"/>
                  </a:cxn>
                  <a:cxn ang="0">
                    <a:pos x="0" y="576"/>
                  </a:cxn>
                  <a:cxn ang="0">
                    <a:pos x="794" y="1672"/>
                  </a:cxn>
                  <a:cxn ang="0">
                    <a:pos x="794" y="1672"/>
                  </a:cxn>
                </a:cxnLst>
                <a:rect l="0" t="0" r="r" b="b"/>
                <a:pathLst>
                  <a:path w="1590" h="1672">
                    <a:moveTo>
                      <a:pt x="794" y="1672"/>
                    </a:moveTo>
                    <a:lnTo>
                      <a:pt x="1590" y="576"/>
                    </a:lnTo>
                    <a:lnTo>
                      <a:pt x="794" y="0"/>
                    </a:lnTo>
                    <a:lnTo>
                      <a:pt x="0" y="576"/>
                    </a:lnTo>
                    <a:lnTo>
                      <a:pt x="794" y="1672"/>
                    </a:lnTo>
                    <a:lnTo>
                      <a:pt x="794" y="167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sz="160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gray">
              <a:xfrm>
                <a:off x="4617756" y="3983612"/>
                <a:ext cx="1498138" cy="1572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1"/>
                  </a:cxn>
                  <a:cxn ang="0">
                    <a:pos x="985" y="1351"/>
                  </a:cxn>
                  <a:cxn ang="0">
                    <a:pos x="1287" y="4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87" h="1351">
                    <a:moveTo>
                      <a:pt x="0" y="0"/>
                    </a:moveTo>
                    <a:lnTo>
                      <a:pt x="0" y="1351"/>
                    </a:lnTo>
                    <a:lnTo>
                      <a:pt x="985" y="1351"/>
                    </a:lnTo>
                    <a:lnTo>
                      <a:pt x="1287" y="4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sz="160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_color1"/>
              <p:cNvSpPr>
                <a:spLocks/>
              </p:cNvSpPr>
              <p:nvPr/>
            </p:nvSpPr>
            <p:spPr bwMode="gray">
              <a:xfrm>
                <a:off x="4643107" y="2593732"/>
                <a:ext cx="1853174" cy="1762379"/>
              </a:xfrm>
              <a:custGeom>
                <a:avLst/>
                <a:gdLst/>
                <a:ahLst/>
                <a:cxnLst>
                  <a:cxn ang="0">
                    <a:pos x="796" y="0"/>
                  </a:cxn>
                  <a:cxn ang="0">
                    <a:pos x="0" y="1096"/>
                  </a:cxn>
                  <a:cxn ang="0">
                    <a:pos x="0" y="1096"/>
                  </a:cxn>
                  <a:cxn ang="0">
                    <a:pos x="1287" y="1514"/>
                  </a:cxn>
                  <a:cxn ang="0">
                    <a:pos x="1592" y="579"/>
                  </a:cxn>
                  <a:cxn ang="0">
                    <a:pos x="796" y="0"/>
                  </a:cxn>
                </a:cxnLst>
                <a:rect l="0" t="0" r="r" b="b"/>
                <a:pathLst>
                  <a:path w="1592" h="1514">
                    <a:moveTo>
                      <a:pt x="796" y="0"/>
                    </a:moveTo>
                    <a:lnTo>
                      <a:pt x="0" y="1096"/>
                    </a:lnTo>
                    <a:lnTo>
                      <a:pt x="0" y="1096"/>
                    </a:lnTo>
                    <a:lnTo>
                      <a:pt x="1287" y="1514"/>
                    </a:lnTo>
                    <a:lnTo>
                      <a:pt x="1592" y="579"/>
                    </a:lnTo>
                    <a:lnTo>
                      <a:pt x="79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lIns="0" tIns="10800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sz="1600" b="1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gray">
              <a:xfrm>
                <a:off x="2640159" y="2593732"/>
                <a:ext cx="1850846" cy="1762379"/>
              </a:xfrm>
              <a:custGeom>
                <a:avLst/>
                <a:gdLst/>
                <a:ahLst/>
                <a:cxnLst>
                  <a:cxn ang="0">
                    <a:pos x="796" y="0"/>
                  </a:cxn>
                  <a:cxn ang="0">
                    <a:pos x="0" y="579"/>
                  </a:cxn>
                  <a:cxn ang="0">
                    <a:pos x="305" y="1514"/>
                  </a:cxn>
                  <a:cxn ang="0">
                    <a:pos x="1590" y="1096"/>
                  </a:cxn>
                  <a:cxn ang="0">
                    <a:pos x="796" y="0"/>
                  </a:cxn>
                </a:cxnLst>
                <a:rect l="0" t="0" r="r" b="b"/>
                <a:pathLst>
                  <a:path w="1590" h="1514">
                    <a:moveTo>
                      <a:pt x="796" y="0"/>
                    </a:moveTo>
                    <a:lnTo>
                      <a:pt x="0" y="579"/>
                    </a:lnTo>
                    <a:lnTo>
                      <a:pt x="305" y="1514"/>
                    </a:lnTo>
                    <a:lnTo>
                      <a:pt x="1590" y="1096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sz="1600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gray">
              <a:xfrm>
                <a:off x="3020545" y="3983612"/>
                <a:ext cx="1495809" cy="1572638"/>
              </a:xfrm>
              <a:custGeom>
                <a:avLst/>
                <a:gdLst/>
                <a:ahLst/>
                <a:cxnLst>
                  <a:cxn ang="0">
                    <a:pos x="1285" y="0"/>
                  </a:cxn>
                  <a:cxn ang="0">
                    <a:pos x="0" y="418"/>
                  </a:cxn>
                  <a:cxn ang="0">
                    <a:pos x="302" y="1351"/>
                  </a:cxn>
                  <a:cxn ang="0">
                    <a:pos x="1285" y="1351"/>
                  </a:cxn>
                  <a:cxn ang="0">
                    <a:pos x="1285" y="0"/>
                  </a:cxn>
                  <a:cxn ang="0">
                    <a:pos x="1285" y="0"/>
                  </a:cxn>
                </a:cxnLst>
                <a:rect l="0" t="0" r="r" b="b"/>
                <a:pathLst>
                  <a:path w="1285" h="1351">
                    <a:moveTo>
                      <a:pt x="1285" y="0"/>
                    </a:moveTo>
                    <a:lnTo>
                      <a:pt x="0" y="418"/>
                    </a:lnTo>
                    <a:lnTo>
                      <a:pt x="302" y="1351"/>
                    </a:lnTo>
                    <a:lnTo>
                      <a:pt x="1285" y="1351"/>
                    </a:lnTo>
                    <a:lnTo>
                      <a:pt x="1285" y="0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sz="1600" noProof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Rechteck 23"/>
            <p:cNvSpPr/>
            <p:nvPr/>
          </p:nvSpPr>
          <p:spPr bwMode="gray">
            <a:xfrm>
              <a:off x="3942709" y="2368042"/>
              <a:ext cx="1394795" cy="6009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478E"/>
                  </a:solidFill>
                </a:rPr>
                <a:t>Методические 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478E"/>
                  </a:solidFill>
                </a:rPr>
                <a:t>кейсы</a:t>
              </a:r>
              <a:endParaRPr lang="de-DE" sz="1600" b="1" dirty="0" smtClean="0">
                <a:solidFill>
                  <a:srgbClr val="00478E"/>
                </a:solidFill>
              </a:endParaRPr>
            </a:p>
          </p:txBody>
        </p:sp>
        <p:sp>
          <p:nvSpPr>
            <p:cNvPr id="37" name="Rechteck 24"/>
            <p:cNvSpPr/>
            <p:nvPr/>
          </p:nvSpPr>
          <p:spPr bwMode="gray">
            <a:xfrm>
              <a:off x="5015322" y="3281128"/>
              <a:ext cx="1177640" cy="6009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Алгоритм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 реализации</a:t>
              </a:r>
              <a:endParaRPr lang="de-DE" sz="1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8" name="Rechteck 25"/>
            <p:cNvSpPr/>
            <p:nvPr/>
          </p:nvSpPr>
          <p:spPr bwMode="gray">
            <a:xfrm>
              <a:off x="3102064" y="3128567"/>
              <a:ext cx="877168" cy="9060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478E"/>
                  </a:solidFill>
                </a:rPr>
                <a:t>Система 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478E"/>
                  </a:solidFill>
                </a:rPr>
                <a:t>помощи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478E"/>
                  </a:solidFill>
                </a:rPr>
                <a:t>семьям</a:t>
              </a:r>
              <a:endParaRPr lang="de-DE" sz="1600" b="1" dirty="0" smtClean="0">
                <a:solidFill>
                  <a:srgbClr val="00478E"/>
                </a:solidFill>
              </a:endParaRPr>
            </a:p>
          </p:txBody>
        </p:sp>
        <p:sp>
          <p:nvSpPr>
            <p:cNvPr id="39" name="Rechteck 26"/>
            <p:cNvSpPr/>
            <p:nvPr/>
          </p:nvSpPr>
          <p:spPr bwMode="gray">
            <a:xfrm>
              <a:off x="4707461" y="4290933"/>
              <a:ext cx="1139209" cy="9060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Формуляры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программ 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и методов</a:t>
              </a:r>
            </a:p>
          </p:txBody>
        </p:sp>
        <p:sp>
          <p:nvSpPr>
            <p:cNvPr id="40" name="Rechteck 27"/>
            <p:cNvSpPr/>
            <p:nvPr/>
          </p:nvSpPr>
          <p:spPr bwMode="gray">
            <a:xfrm>
              <a:off x="3405738" y="4443495"/>
              <a:ext cx="902808" cy="6009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Живое 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общение</a:t>
              </a:r>
              <a:endParaRPr lang="de-DE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pieren 30"/>
          <p:cNvGrpSpPr/>
          <p:nvPr/>
        </p:nvGrpSpPr>
        <p:grpSpPr bwMode="gray">
          <a:xfrm>
            <a:off x="8201796" y="2813183"/>
            <a:ext cx="2641465" cy="1271446"/>
            <a:chOff x="6790368" y="2851845"/>
            <a:chExt cx="2532305" cy="1271446"/>
          </a:xfrm>
        </p:grpSpPr>
        <p:cxnSp>
          <p:nvCxnSpPr>
            <p:cNvPr id="47" name="Gerade Verbindung 31"/>
            <p:cNvCxnSpPr/>
            <p:nvPr/>
          </p:nvCxnSpPr>
          <p:spPr bwMode="gray">
            <a:xfrm>
              <a:off x="6790368" y="2851845"/>
              <a:ext cx="241612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7010580" y="2862861"/>
              <a:ext cx="2312093" cy="1260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Ключевые аспекты организации работы Выездного микрореабилитационного центра</a:t>
              </a:r>
              <a:endParaRPr lang="de-DE" altLang="zh-CN" sz="1600" spc="-20" noProof="1" smtClean="0">
                <a:solidFill>
                  <a:srgbClr val="00478E"/>
                </a:solidFill>
              </a:endParaRPr>
            </a:p>
          </p:txBody>
        </p:sp>
      </p:grpSp>
      <p:grpSp>
        <p:nvGrpSpPr>
          <p:cNvPr id="49" name="Gruppieren 33"/>
          <p:cNvGrpSpPr/>
          <p:nvPr/>
        </p:nvGrpSpPr>
        <p:grpSpPr bwMode="gray">
          <a:xfrm>
            <a:off x="2009107" y="3605270"/>
            <a:ext cx="2304255" cy="792609"/>
            <a:chOff x="3971925" y="4437112"/>
            <a:chExt cx="2638932" cy="792609"/>
          </a:xfrm>
        </p:grpSpPr>
        <p:cxnSp>
          <p:nvCxnSpPr>
            <p:cNvPr id="50" name="Gerade Verbindung 34"/>
            <p:cNvCxnSpPr/>
            <p:nvPr/>
          </p:nvCxnSpPr>
          <p:spPr bwMode="gray">
            <a:xfrm>
              <a:off x="3971925" y="4437113"/>
              <a:ext cx="2318724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51" name="Text Box 13"/>
            <p:cNvSpPr txBox="1">
              <a:spLocks noChangeArrowheads="1"/>
            </p:cNvSpPr>
            <p:nvPr/>
          </p:nvSpPr>
          <p:spPr bwMode="gray">
            <a:xfrm>
              <a:off x="3971927" y="4437112"/>
              <a:ext cx="2638930" cy="792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 fontAlgn="ctr">
                <a:lnSpc>
                  <a:spcPct val="95000"/>
                </a:lnSpc>
                <a:buClr>
                  <a:srgbClr val="FF0000"/>
                </a:buClr>
                <a:buSzPct val="70000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Модели работы специалистов в рамках технологии </a:t>
              </a:r>
              <a:endParaRPr lang="de-DE" altLang="zh-CN" sz="1600" spc="-20" noProof="1" smtClean="0">
                <a:solidFill>
                  <a:srgbClr val="00478E"/>
                </a:solidFill>
              </a:endParaRPr>
            </a:p>
          </p:txBody>
        </p:sp>
      </p:grpSp>
      <p:grpSp>
        <p:nvGrpSpPr>
          <p:cNvPr id="52" name="Gruppieren 36"/>
          <p:cNvGrpSpPr/>
          <p:nvPr/>
        </p:nvGrpSpPr>
        <p:grpSpPr bwMode="gray">
          <a:xfrm>
            <a:off x="1937100" y="1733061"/>
            <a:ext cx="4104456" cy="1568206"/>
            <a:chOff x="3971925" y="4325367"/>
            <a:chExt cx="3514446" cy="1319897"/>
          </a:xfrm>
        </p:grpSpPr>
        <p:cxnSp>
          <p:nvCxnSpPr>
            <p:cNvPr id="53" name="Gerade Verbindung 37"/>
            <p:cNvCxnSpPr/>
            <p:nvPr/>
          </p:nvCxnSpPr>
          <p:spPr bwMode="gray">
            <a:xfrm>
              <a:off x="3971925" y="4362613"/>
              <a:ext cx="351444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54" name="Text Box 13"/>
            <p:cNvSpPr txBox="1">
              <a:spLocks noChangeArrowheads="1"/>
            </p:cNvSpPr>
            <p:nvPr/>
          </p:nvSpPr>
          <p:spPr bwMode="gray">
            <a:xfrm>
              <a:off x="3971925" y="4325367"/>
              <a:ext cx="2466278" cy="1319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документация специалистов</a:t>
              </a:r>
            </a:p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диагностические методики</a:t>
              </a:r>
            </a:p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консультации для родителей</a:t>
              </a:r>
            </a:p>
            <a:p>
              <a:pPr defTabSz="801688">
                <a:lnSpc>
                  <a:spcPct val="95000"/>
                </a:lnSpc>
                <a:spcAft>
                  <a:spcPts val="800"/>
                </a:spcAft>
                <a:buFont typeface="Arial" pitchFamily="34" charset="0"/>
                <a:buChar char="•"/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методические материалы         для специалистов</a:t>
              </a:r>
            </a:p>
          </p:txBody>
        </p:sp>
      </p:grpSp>
      <p:grpSp>
        <p:nvGrpSpPr>
          <p:cNvPr id="55" name="Gruppieren 39"/>
          <p:cNvGrpSpPr/>
          <p:nvPr/>
        </p:nvGrpSpPr>
        <p:grpSpPr bwMode="gray">
          <a:xfrm>
            <a:off x="8118641" y="4673173"/>
            <a:ext cx="2387881" cy="558699"/>
            <a:chOff x="6408864" y="2851844"/>
            <a:chExt cx="2797632" cy="558699"/>
          </a:xfrm>
        </p:grpSpPr>
        <p:cxnSp>
          <p:nvCxnSpPr>
            <p:cNvPr id="56" name="Gerade Verbindung 40"/>
            <p:cNvCxnSpPr/>
            <p:nvPr/>
          </p:nvCxnSpPr>
          <p:spPr bwMode="gray">
            <a:xfrm>
              <a:off x="6408864" y="2851845"/>
              <a:ext cx="2797632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57" name="Text Box 13"/>
            <p:cNvSpPr txBox="1">
              <a:spLocks noChangeArrowheads="1"/>
            </p:cNvSpPr>
            <p:nvPr/>
          </p:nvSpPr>
          <p:spPr bwMode="gray">
            <a:xfrm>
              <a:off x="6506288" y="2851844"/>
              <a:ext cx="2700207" cy="5586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 eaLnBrk="0" hangingPunct="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Основные рабочие инструменты</a:t>
              </a:r>
              <a:r>
                <a:rPr lang="en-US" altLang="zh-CN" sz="1600" spc="-20" noProof="1" smtClean="0">
                  <a:solidFill>
                    <a:srgbClr val="00478E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705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478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Форматы работы стажировочной площадки </a:t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«Выездной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35" name="Текст 15">
            <a:extLst>
              <a:ext uri="{FF2B5EF4-FFF2-40B4-BE49-F238E27FC236}">
                <a16:creationId xmlns=""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06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60" name="Group 185"/>
          <p:cNvGrpSpPr>
            <a:grpSpLocks/>
          </p:cNvGrpSpPr>
          <p:nvPr/>
        </p:nvGrpSpPr>
        <p:grpSpPr bwMode="auto">
          <a:xfrm>
            <a:off x="1705748" y="1537332"/>
            <a:ext cx="8496944" cy="4970906"/>
            <a:chOff x="722" y="1299"/>
            <a:chExt cx="4335" cy="1656"/>
          </a:xfrm>
        </p:grpSpPr>
        <p:grpSp>
          <p:nvGrpSpPr>
            <p:cNvPr id="61" name="Group 183"/>
            <p:cNvGrpSpPr>
              <a:grpSpLocks/>
            </p:cNvGrpSpPr>
            <p:nvPr/>
          </p:nvGrpSpPr>
          <p:grpSpPr bwMode="auto">
            <a:xfrm>
              <a:off x="2327" y="1793"/>
              <a:ext cx="1184" cy="1162"/>
              <a:chOff x="2327" y="1793"/>
              <a:chExt cx="1184" cy="1162"/>
            </a:xfrm>
          </p:grpSpPr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2327" y="1979"/>
                <a:ext cx="1184" cy="680"/>
              </a:xfrm>
              <a:custGeom>
                <a:avLst/>
                <a:gdLst>
                  <a:gd name="T0" fmla="*/ 0 w 108"/>
                  <a:gd name="T1" fmla="*/ 0 h 62"/>
                  <a:gd name="T2" fmla="*/ 108 w 108"/>
                  <a:gd name="T3" fmla="*/ 0 h 62"/>
                  <a:gd name="T4" fmla="*/ 95 w 108"/>
                  <a:gd name="T5" fmla="*/ 46 h 62"/>
                  <a:gd name="T6" fmla="*/ 54 w 108"/>
                  <a:gd name="T7" fmla="*/ 62 h 62"/>
                  <a:gd name="T8" fmla="*/ 12 w 108"/>
                  <a:gd name="T9" fmla="*/ 45 h 62"/>
                  <a:gd name="T10" fmla="*/ 0 w 108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62">
                    <a:moveTo>
                      <a:pt x="0" y="0"/>
                    </a:moveTo>
                    <a:lnTo>
                      <a:pt x="108" y="0"/>
                    </a:lnTo>
                    <a:lnTo>
                      <a:pt x="95" y="46"/>
                    </a:lnTo>
                    <a:cubicBezTo>
                      <a:pt x="93" y="59"/>
                      <a:pt x="62" y="62"/>
                      <a:pt x="54" y="62"/>
                    </a:cubicBezTo>
                    <a:cubicBezTo>
                      <a:pt x="45" y="62"/>
                      <a:pt x="14" y="59"/>
                      <a:pt x="12" y="45"/>
                    </a:cubicBez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BEBEB"/>
                  </a:gs>
                  <a:gs pos="100000">
                    <a:srgbClr val="41414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0" cap="flat" cmpd="sng">
                    <a:solidFill>
                      <a:srgbClr val="25221E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14"/>
              <p:cNvSpPr>
                <a:spLocks noChangeArrowheads="1"/>
              </p:cNvSpPr>
              <p:nvPr/>
            </p:nvSpPr>
            <p:spPr bwMode="auto">
              <a:xfrm>
                <a:off x="2327" y="1793"/>
                <a:ext cx="1184" cy="351"/>
              </a:xfrm>
              <a:prstGeom prst="ellipse">
                <a:avLst/>
              </a:prstGeom>
              <a:gradFill rotWithShape="0">
                <a:gsLst>
                  <a:gs pos="0">
                    <a:srgbClr val="E1E1E1"/>
                  </a:gs>
                  <a:gs pos="100000">
                    <a:srgbClr val="A6A6A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0" algn="ctr">
                    <a:solidFill>
                      <a:srgbClr val="25221E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2327" y="1957"/>
                <a:ext cx="1184" cy="187"/>
              </a:xfrm>
              <a:custGeom>
                <a:avLst/>
                <a:gdLst>
                  <a:gd name="T0" fmla="*/ 108 w 108"/>
                  <a:gd name="T1" fmla="*/ 0 h 17"/>
                  <a:gd name="T2" fmla="*/ 108 w 108"/>
                  <a:gd name="T3" fmla="*/ 1 h 17"/>
                  <a:gd name="T4" fmla="*/ 54 w 108"/>
                  <a:gd name="T5" fmla="*/ 17 h 17"/>
                  <a:gd name="T6" fmla="*/ 0 w 108"/>
                  <a:gd name="T7" fmla="*/ 1 h 17"/>
                  <a:gd name="T8" fmla="*/ 0 w 108"/>
                  <a:gd name="T9" fmla="*/ 0 h 17"/>
                  <a:gd name="T10" fmla="*/ 54 w 108"/>
                  <a:gd name="T11" fmla="*/ 16 h 17"/>
                  <a:gd name="T12" fmla="*/ 108 w 10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7">
                    <a:moveTo>
                      <a:pt x="108" y="0"/>
                    </a:moveTo>
                    <a:cubicBezTo>
                      <a:pt x="108" y="0"/>
                      <a:pt x="108" y="1"/>
                      <a:pt x="108" y="1"/>
                    </a:cubicBezTo>
                    <a:cubicBezTo>
                      <a:pt x="108" y="10"/>
                      <a:pt x="84" y="17"/>
                      <a:pt x="54" y="17"/>
                    </a:cubicBezTo>
                    <a:cubicBezTo>
                      <a:pt x="24" y="17"/>
                      <a:pt x="0" y="1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9"/>
                      <a:pt x="25" y="16"/>
                      <a:pt x="54" y="16"/>
                    </a:cubicBezTo>
                    <a:cubicBezTo>
                      <a:pt x="83" y="16"/>
                      <a:pt x="107" y="9"/>
                      <a:pt x="108" y="0"/>
                    </a:cubicBezTo>
                  </a:path>
                </a:pathLst>
              </a:custGeom>
              <a:gradFill rotWithShape="0">
                <a:gsLst>
                  <a:gs pos="0">
                    <a:srgbClr val="E0E0E0"/>
                  </a:gs>
                  <a:gs pos="50000">
                    <a:srgbClr val="FFFFFF"/>
                  </a:gs>
                  <a:gs pos="100000">
                    <a:srgbClr val="E0E0E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0" cap="flat" cmpd="sng">
                    <a:solidFill>
                      <a:srgbClr val="25221E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6"/>
              <p:cNvSpPr>
                <a:spLocks/>
              </p:cNvSpPr>
              <p:nvPr/>
            </p:nvSpPr>
            <p:spPr bwMode="auto">
              <a:xfrm>
                <a:off x="2327" y="2528"/>
                <a:ext cx="1184" cy="427"/>
              </a:xfrm>
              <a:custGeom>
                <a:avLst/>
                <a:gdLst>
                  <a:gd name="T0" fmla="*/ 0 w 108"/>
                  <a:gd name="T1" fmla="*/ 39 h 39"/>
                  <a:gd name="T2" fmla="*/ 108 w 108"/>
                  <a:gd name="T3" fmla="*/ 39 h 39"/>
                  <a:gd name="T4" fmla="*/ 95 w 108"/>
                  <a:gd name="T5" fmla="*/ 1 h 39"/>
                  <a:gd name="T6" fmla="*/ 54 w 108"/>
                  <a:gd name="T7" fmla="*/ 13 h 39"/>
                  <a:gd name="T8" fmla="*/ 13 w 108"/>
                  <a:gd name="T9" fmla="*/ 0 h 39"/>
                  <a:gd name="T10" fmla="*/ 0 w 108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39">
                    <a:moveTo>
                      <a:pt x="0" y="39"/>
                    </a:moveTo>
                    <a:lnTo>
                      <a:pt x="108" y="39"/>
                    </a:lnTo>
                    <a:lnTo>
                      <a:pt x="95" y="1"/>
                    </a:lnTo>
                    <a:cubicBezTo>
                      <a:pt x="88" y="11"/>
                      <a:pt x="62" y="13"/>
                      <a:pt x="54" y="13"/>
                    </a:cubicBezTo>
                    <a:cubicBezTo>
                      <a:pt x="46" y="13"/>
                      <a:pt x="19" y="11"/>
                      <a:pt x="13" y="0"/>
                    </a:cubicBezTo>
                    <a:lnTo>
                      <a:pt x="0" y="39"/>
                    </a:lnTo>
                  </a:path>
                </a:pathLst>
              </a:custGeom>
              <a:gradFill rotWithShape="0">
                <a:gsLst>
                  <a:gs pos="0">
                    <a:srgbClr val="A9A9A9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0" cap="flat" cmpd="sng">
                    <a:solidFill>
                      <a:srgbClr val="25221E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AutoShape 29"/>
            <p:cNvSpPr>
              <a:spLocks noChangeArrowheads="1"/>
            </p:cNvSpPr>
            <p:nvPr/>
          </p:nvSpPr>
          <p:spPr bwMode="auto">
            <a:xfrm>
              <a:off x="869" y="1311"/>
              <a:ext cx="1170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54545">
                    <a:alpha val="0"/>
                  </a:srgbClr>
                </a:gs>
                <a:gs pos="100000">
                  <a:srgbClr val="FFFFFF">
                    <a:alpha val="46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3" name="Group 181"/>
            <p:cNvGrpSpPr>
              <a:grpSpLocks/>
            </p:cNvGrpSpPr>
            <p:nvPr/>
          </p:nvGrpSpPr>
          <p:grpSpPr bwMode="auto">
            <a:xfrm>
              <a:off x="722" y="1299"/>
              <a:ext cx="1528" cy="1525"/>
              <a:chOff x="722" y="1299"/>
              <a:chExt cx="1528" cy="1525"/>
            </a:xfrm>
          </p:grpSpPr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748" y="1486"/>
                <a:ext cx="1502" cy="1338"/>
              </a:xfrm>
              <a:custGeom>
                <a:avLst/>
                <a:gdLst>
                  <a:gd name="T0" fmla="*/ 0 w 137"/>
                  <a:gd name="T1" fmla="*/ 0 h 122"/>
                  <a:gd name="T2" fmla="*/ 100 w 137"/>
                  <a:gd name="T3" fmla="*/ 0 h 122"/>
                  <a:gd name="T4" fmla="*/ 137 w 137"/>
                  <a:gd name="T5" fmla="*/ 61 h 122"/>
                  <a:gd name="T6" fmla="*/ 100 w 137"/>
                  <a:gd name="T7" fmla="*/ 122 h 122"/>
                  <a:gd name="T8" fmla="*/ 0 w 137"/>
                  <a:gd name="T9" fmla="*/ 122 h 122"/>
                  <a:gd name="T10" fmla="*/ 0 w 137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22">
                    <a:moveTo>
                      <a:pt x="0" y="0"/>
                    </a:moveTo>
                    <a:lnTo>
                      <a:pt x="100" y="0"/>
                    </a:lnTo>
                    <a:lnTo>
                      <a:pt x="137" y="61"/>
                    </a:lnTo>
                    <a:lnTo>
                      <a:pt x="100" y="122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AFAFAF"/>
                  </a:gs>
                  <a:gs pos="100000">
                    <a:srgbClr val="EBEBEB"/>
                  </a:gs>
                </a:gsLst>
                <a:lin ang="18900000" scaled="1"/>
              </a:gradFill>
              <a:ln>
                <a:noFill/>
              </a:ln>
              <a:effectLst>
                <a:outerShdw dist="35921" dir="2700000" algn="ctr" rotWithShape="0">
                  <a:srgbClr val="777777"/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1812" y="1486"/>
                <a:ext cx="438" cy="1338"/>
              </a:xfrm>
              <a:custGeom>
                <a:avLst/>
                <a:gdLst>
                  <a:gd name="T0" fmla="*/ 0 w 40"/>
                  <a:gd name="T1" fmla="*/ 0 h 122"/>
                  <a:gd name="T2" fmla="*/ 3 w 40"/>
                  <a:gd name="T3" fmla="*/ 0 h 122"/>
                  <a:gd name="T4" fmla="*/ 40 w 40"/>
                  <a:gd name="T5" fmla="*/ 61 h 122"/>
                  <a:gd name="T6" fmla="*/ 3 w 40"/>
                  <a:gd name="T7" fmla="*/ 122 h 122"/>
                  <a:gd name="T8" fmla="*/ 0 w 40"/>
                  <a:gd name="T9" fmla="*/ 122 h 122"/>
                  <a:gd name="T10" fmla="*/ 37 w 40"/>
                  <a:gd name="T11" fmla="*/ 61 h 122"/>
                  <a:gd name="T12" fmla="*/ 0 w 40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2">
                    <a:moveTo>
                      <a:pt x="0" y="0"/>
                    </a:moveTo>
                    <a:lnTo>
                      <a:pt x="3" y="0"/>
                    </a:lnTo>
                    <a:lnTo>
                      <a:pt x="40" y="61"/>
                    </a:lnTo>
                    <a:lnTo>
                      <a:pt x="3" y="122"/>
                    </a:lnTo>
                    <a:lnTo>
                      <a:pt x="0" y="122"/>
                    </a:lnTo>
                    <a:lnTo>
                      <a:pt x="37" y="6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9D9D9D"/>
                  </a:gs>
                  <a:gs pos="100000">
                    <a:srgbClr val="D1D1D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2"/>
              <p:cNvSpPr>
                <a:spLocks noChangeArrowheads="1"/>
              </p:cNvSpPr>
              <p:nvPr/>
            </p:nvSpPr>
            <p:spPr bwMode="auto">
              <a:xfrm>
                <a:off x="748" y="2779"/>
                <a:ext cx="1094" cy="4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78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1" name="Group 43"/>
              <p:cNvGrpSpPr>
                <a:grpSpLocks/>
              </p:cNvGrpSpPr>
              <p:nvPr/>
            </p:nvGrpSpPr>
            <p:grpSpPr bwMode="auto">
              <a:xfrm>
                <a:off x="722" y="1299"/>
                <a:ext cx="1323" cy="276"/>
                <a:chOff x="722" y="1386"/>
                <a:chExt cx="1323" cy="276"/>
              </a:xfrm>
            </p:grpSpPr>
            <p:sp>
              <p:nvSpPr>
                <p:cNvPr id="82" name="AutoShape 27"/>
                <p:cNvSpPr>
                  <a:spLocks noChangeArrowheads="1"/>
                </p:cNvSpPr>
                <p:nvPr/>
              </p:nvSpPr>
              <p:spPr bwMode="auto">
                <a:xfrm>
                  <a:off x="722" y="1386"/>
                  <a:ext cx="1323" cy="27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E7E7E7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AutoShape 30"/>
                <p:cNvSpPr>
                  <a:spLocks noChangeArrowheads="1"/>
                </p:cNvSpPr>
                <p:nvPr/>
              </p:nvSpPr>
              <p:spPr bwMode="auto">
                <a:xfrm>
                  <a:off x="781" y="1397"/>
                  <a:ext cx="1190" cy="7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4" name="Group 70"/>
            <p:cNvGrpSpPr>
              <a:grpSpLocks/>
            </p:cNvGrpSpPr>
            <p:nvPr/>
          </p:nvGrpSpPr>
          <p:grpSpPr bwMode="auto">
            <a:xfrm>
              <a:off x="2900" y="1664"/>
              <a:ext cx="131" cy="154"/>
              <a:chOff x="1331" y="1585"/>
              <a:chExt cx="433" cy="508"/>
            </a:xfrm>
          </p:grpSpPr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754" y="1585"/>
                <a:ext cx="10" cy="54"/>
              </a:xfrm>
              <a:custGeom>
                <a:avLst/>
                <a:gdLst>
                  <a:gd name="T0" fmla="*/ 0 w 10"/>
                  <a:gd name="T1" fmla="*/ 54 h 54"/>
                  <a:gd name="T2" fmla="*/ 10 w 10"/>
                  <a:gd name="T3" fmla="*/ 50 h 54"/>
                  <a:gd name="T4" fmla="*/ 10 w 10"/>
                  <a:gd name="T5" fmla="*/ 0 h 54"/>
                  <a:gd name="T6" fmla="*/ 0 w 10"/>
                  <a:gd name="T7" fmla="*/ 4 h 54"/>
                  <a:gd name="T8" fmla="*/ 0 w 10"/>
                  <a:gd name="T9" fmla="*/ 5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4"/>
                  <a:gd name="T17" fmla="*/ 10 w 1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4">
                    <a:moveTo>
                      <a:pt x="0" y="54"/>
                    </a:moveTo>
                    <a:lnTo>
                      <a:pt x="10" y="5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4770B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635" y="1639"/>
                <a:ext cx="10" cy="56"/>
              </a:xfrm>
              <a:custGeom>
                <a:avLst/>
                <a:gdLst>
                  <a:gd name="T0" fmla="*/ 0 w 10"/>
                  <a:gd name="T1" fmla="*/ 56 h 56"/>
                  <a:gd name="T2" fmla="*/ 10 w 10"/>
                  <a:gd name="T3" fmla="*/ 52 h 56"/>
                  <a:gd name="T4" fmla="*/ 10 w 10"/>
                  <a:gd name="T5" fmla="*/ 0 h 56"/>
                  <a:gd name="T6" fmla="*/ 0 w 10"/>
                  <a:gd name="T7" fmla="*/ 6 h 56"/>
                  <a:gd name="T8" fmla="*/ 0 w 1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6"/>
                  <a:gd name="T17" fmla="*/ 10 w 1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6">
                    <a:moveTo>
                      <a:pt x="0" y="56"/>
                    </a:moveTo>
                    <a:lnTo>
                      <a:pt x="10" y="52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770B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1516" y="1695"/>
                <a:ext cx="10" cy="55"/>
              </a:xfrm>
              <a:custGeom>
                <a:avLst/>
                <a:gdLst>
                  <a:gd name="T0" fmla="*/ 0 w 10"/>
                  <a:gd name="T1" fmla="*/ 54 h 54"/>
                  <a:gd name="T2" fmla="*/ 10 w 10"/>
                  <a:gd name="T3" fmla="*/ 50 h 54"/>
                  <a:gd name="T4" fmla="*/ 10 w 10"/>
                  <a:gd name="T5" fmla="*/ 0 h 54"/>
                  <a:gd name="T6" fmla="*/ 0 w 10"/>
                  <a:gd name="T7" fmla="*/ 4 h 54"/>
                  <a:gd name="T8" fmla="*/ 0 w 10"/>
                  <a:gd name="T9" fmla="*/ 5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4"/>
                  <a:gd name="T17" fmla="*/ 10 w 1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4">
                    <a:moveTo>
                      <a:pt x="0" y="54"/>
                    </a:moveTo>
                    <a:lnTo>
                      <a:pt x="10" y="5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4770B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1331" y="1700"/>
                <a:ext cx="347" cy="393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343" y="390"/>
                  </a:cxn>
                  <a:cxn ang="0">
                    <a:pos x="343" y="0"/>
                  </a:cxn>
                  <a:cxn ang="0">
                    <a:pos x="0" y="160"/>
                  </a:cxn>
                </a:cxnLst>
                <a:rect l="0" t="0" r="r" b="b"/>
                <a:pathLst>
                  <a:path w="343" h="390">
                    <a:moveTo>
                      <a:pt x="0" y="160"/>
                    </a:moveTo>
                    <a:lnTo>
                      <a:pt x="343" y="390"/>
                    </a:lnTo>
                    <a:lnTo>
                      <a:pt x="343" y="0"/>
                    </a:lnTo>
                    <a:lnTo>
                      <a:pt x="0" y="1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5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</p:grpSp>
        <p:grpSp>
          <p:nvGrpSpPr>
            <p:cNvPr id="65" name="Group 182"/>
            <p:cNvGrpSpPr>
              <a:grpSpLocks/>
            </p:cNvGrpSpPr>
            <p:nvPr/>
          </p:nvGrpSpPr>
          <p:grpSpPr bwMode="auto">
            <a:xfrm>
              <a:off x="3555" y="1299"/>
              <a:ext cx="1502" cy="1525"/>
              <a:chOff x="3555" y="1299"/>
              <a:chExt cx="1502" cy="1525"/>
            </a:xfrm>
          </p:grpSpPr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3555" y="1486"/>
                <a:ext cx="1502" cy="1338"/>
              </a:xfrm>
              <a:custGeom>
                <a:avLst/>
                <a:gdLst>
                  <a:gd name="T0" fmla="*/ 137 w 137"/>
                  <a:gd name="T1" fmla="*/ 0 h 122"/>
                  <a:gd name="T2" fmla="*/ 38 w 137"/>
                  <a:gd name="T3" fmla="*/ 0 h 122"/>
                  <a:gd name="T4" fmla="*/ 0 w 137"/>
                  <a:gd name="T5" fmla="*/ 61 h 122"/>
                  <a:gd name="T6" fmla="*/ 38 w 137"/>
                  <a:gd name="T7" fmla="*/ 122 h 122"/>
                  <a:gd name="T8" fmla="*/ 137 w 137"/>
                  <a:gd name="T9" fmla="*/ 122 h 122"/>
                  <a:gd name="T10" fmla="*/ 137 w 137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22">
                    <a:moveTo>
                      <a:pt x="137" y="0"/>
                    </a:moveTo>
                    <a:lnTo>
                      <a:pt x="38" y="0"/>
                    </a:lnTo>
                    <a:lnTo>
                      <a:pt x="0" y="61"/>
                    </a:lnTo>
                    <a:lnTo>
                      <a:pt x="38" y="122"/>
                    </a:lnTo>
                    <a:lnTo>
                      <a:pt x="137" y="122"/>
                    </a:lnTo>
                    <a:lnTo>
                      <a:pt x="137" y="0"/>
                    </a:lnTo>
                  </a:path>
                </a:pathLst>
              </a:custGeom>
              <a:gradFill rotWithShape="0">
                <a:gsLst>
                  <a:gs pos="0">
                    <a:srgbClr val="AFAFAF"/>
                  </a:gs>
                  <a:gs pos="100000">
                    <a:srgbClr val="EBEBEB"/>
                  </a:gs>
                </a:gsLst>
                <a:lin ang="18900000" scaled="1"/>
              </a:gradFill>
              <a:ln>
                <a:noFill/>
              </a:ln>
              <a:effectLst>
                <a:outerShdw dist="35921" dir="2700000" algn="ctr" rotWithShape="0">
                  <a:srgbClr val="777777"/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3555" y="1486"/>
                <a:ext cx="438" cy="1338"/>
              </a:xfrm>
              <a:custGeom>
                <a:avLst/>
                <a:gdLst>
                  <a:gd name="T0" fmla="*/ 40 w 40"/>
                  <a:gd name="T1" fmla="*/ 0 h 122"/>
                  <a:gd name="T2" fmla="*/ 38 w 40"/>
                  <a:gd name="T3" fmla="*/ 0 h 122"/>
                  <a:gd name="T4" fmla="*/ 0 w 40"/>
                  <a:gd name="T5" fmla="*/ 61 h 122"/>
                  <a:gd name="T6" fmla="*/ 38 w 40"/>
                  <a:gd name="T7" fmla="*/ 122 h 122"/>
                  <a:gd name="T8" fmla="*/ 40 w 40"/>
                  <a:gd name="T9" fmla="*/ 122 h 122"/>
                  <a:gd name="T10" fmla="*/ 3 w 40"/>
                  <a:gd name="T11" fmla="*/ 61 h 122"/>
                  <a:gd name="T12" fmla="*/ 40 w 40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2">
                    <a:moveTo>
                      <a:pt x="40" y="0"/>
                    </a:moveTo>
                    <a:lnTo>
                      <a:pt x="38" y="0"/>
                    </a:lnTo>
                    <a:lnTo>
                      <a:pt x="0" y="61"/>
                    </a:lnTo>
                    <a:lnTo>
                      <a:pt x="38" y="122"/>
                    </a:lnTo>
                    <a:lnTo>
                      <a:pt x="40" y="122"/>
                    </a:lnTo>
                    <a:lnTo>
                      <a:pt x="3" y="61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686868"/>
                  </a:gs>
                  <a:gs pos="100000">
                    <a:srgbClr val="EBEBE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25221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Group 65"/>
              <p:cNvGrpSpPr>
                <a:grpSpLocks/>
              </p:cNvGrpSpPr>
              <p:nvPr/>
            </p:nvGrpSpPr>
            <p:grpSpPr bwMode="auto">
              <a:xfrm>
                <a:off x="3771" y="1299"/>
                <a:ext cx="1277" cy="276"/>
                <a:chOff x="615" y="1386"/>
                <a:chExt cx="1277" cy="276"/>
              </a:xfrm>
            </p:grpSpPr>
            <p:sp>
              <p:nvSpPr>
                <p:cNvPr id="70" name="AutoShape 66"/>
                <p:cNvSpPr>
                  <a:spLocks noChangeArrowheads="1"/>
                </p:cNvSpPr>
                <p:nvPr/>
              </p:nvSpPr>
              <p:spPr bwMode="auto">
                <a:xfrm>
                  <a:off x="615" y="1386"/>
                  <a:ext cx="1277" cy="27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E7E7E7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333333"/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AutoShape 67"/>
                <p:cNvSpPr>
                  <a:spLocks noChangeArrowheads="1"/>
                </p:cNvSpPr>
                <p:nvPr/>
              </p:nvSpPr>
              <p:spPr bwMode="auto">
                <a:xfrm>
                  <a:off x="725" y="1397"/>
                  <a:ext cx="1108" cy="7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9" name="Rectangle 159"/>
              <p:cNvSpPr>
                <a:spLocks noChangeArrowheads="1"/>
              </p:cNvSpPr>
              <p:nvPr/>
            </p:nvSpPr>
            <p:spPr bwMode="auto">
              <a:xfrm>
                <a:off x="3963" y="2779"/>
                <a:ext cx="1094" cy="4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78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0" name="Group 186"/>
          <p:cNvGrpSpPr>
            <a:grpSpLocks/>
          </p:cNvGrpSpPr>
          <p:nvPr/>
        </p:nvGrpSpPr>
        <p:grpSpPr bwMode="auto">
          <a:xfrm>
            <a:off x="1778544" y="1606344"/>
            <a:ext cx="8496943" cy="4241521"/>
            <a:chOff x="760" y="1395"/>
            <a:chExt cx="4335" cy="856"/>
          </a:xfrm>
        </p:grpSpPr>
        <p:sp>
          <p:nvSpPr>
            <p:cNvPr id="91" name="Text Box 36"/>
            <p:cNvSpPr txBox="1">
              <a:spLocks noChangeArrowheads="1"/>
            </p:cNvSpPr>
            <p:nvPr/>
          </p:nvSpPr>
          <p:spPr bwMode="gray">
            <a:xfrm>
              <a:off x="833" y="1395"/>
              <a:ext cx="112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altLang="zh-CN" sz="2000" i="0" u="none" strike="noStrike" kern="0" cap="none" spc="0" normalizeH="0" baseline="0" noProof="1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  <a:latin typeface="+mn-lt"/>
                  <a:ea typeface="宋体" pitchFamily="2" charset="-122"/>
                  <a:cs typeface="Arial" pitchFamily="34" charset="0"/>
                </a:rPr>
                <a:t>Дистанционное</a:t>
              </a:r>
              <a:r>
                <a:rPr kumimoji="0" lang="ru-RU" altLang="zh-CN" sz="2000" i="0" u="none" strike="noStrike" kern="0" cap="none" spc="0" normalizeH="0" noProof="1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  <a:latin typeface="+mn-lt"/>
                  <a:ea typeface="宋体" pitchFamily="2" charset="-122"/>
                  <a:cs typeface="Arial" pitchFamily="34" charset="0"/>
                </a:rPr>
                <a:t> обучение</a:t>
              </a:r>
              <a:endParaRPr kumimoji="0" lang="en-US" altLang="zh-CN" sz="2000" i="0" u="none" strike="noStrike" kern="0" cap="none" spc="0" normalizeH="0" baseline="0" noProof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+mn-lt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gray">
            <a:xfrm>
              <a:off x="3956" y="1395"/>
              <a:ext cx="9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altLang="zh-CN" sz="2200" i="0" u="none" strike="noStrike" kern="0" cap="none" spc="0" normalizeH="0" baseline="0" noProof="1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  <a:latin typeface="+mn-lt"/>
                  <a:ea typeface="宋体" pitchFamily="2" charset="-122"/>
                  <a:cs typeface="Arial" pitchFamily="34" charset="0"/>
                </a:rPr>
                <a:t>Очное</a:t>
              </a:r>
              <a:r>
                <a:rPr kumimoji="0" lang="ru-RU" altLang="zh-CN" sz="2200" i="0" u="none" strike="noStrike" kern="0" cap="none" spc="0" normalizeH="0" noProof="1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  <a:latin typeface="+mn-lt"/>
                  <a:ea typeface="宋体" pitchFamily="2" charset="-122"/>
                  <a:cs typeface="Arial" pitchFamily="34" charset="0"/>
                </a:rPr>
                <a:t> обучение</a:t>
              </a:r>
              <a:endParaRPr kumimoji="0" lang="en-US" altLang="zh-CN" sz="2200" i="0" u="none" strike="noStrike" kern="0" cap="none" spc="0" normalizeH="0" baseline="0" noProof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+mn-lt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3" name="Text Box 178"/>
            <p:cNvSpPr txBox="1">
              <a:spLocks noChangeArrowheads="1"/>
            </p:cNvSpPr>
            <p:nvPr/>
          </p:nvSpPr>
          <p:spPr bwMode="auto">
            <a:xfrm>
              <a:off x="760" y="1613"/>
              <a:ext cx="1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altLang="zh-CN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</a:rPr>
                <a:t> группа в социальной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сети «</a:t>
              </a:r>
              <a:r>
                <a:rPr lang="ru-RU" altLang="zh-CN" sz="1500" kern="0" dirty="0" err="1" smtClean="0">
                  <a:solidFill>
                    <a:srgbClr val="00478E"/>
                  </a:solidFill>
                </a:rPr>
                <a:t>ВКонтакте</a:t>
              </a:r>
              <a:r>
                <a:rPr lang="ru-RU" altLang="zh-CN" sz="1500" kern="0" dirty="0" smtClean="0">
                  <a:solidFill>
                    <a:srgbClr val="00478E"/>
                  </a:solidFill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altLang="zh-CN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</a:rPr>
                <a:t> </a:t>
              </a:r>
              <a:r>
                <a:rPr kumimoji="0" lang="ru-RU" altLang="zh-CN" sz="15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</a:rPr>
                <a:t>онлайн-лекции</a:t>
              </a:r>
              <a:r>
                <a:rPr kumimoji="0" lang="ru-RU" altLang="zh-CN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мастер-классы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altLang="zh-CN" sz="15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78E"/>
                  </a:solidFill>
                  <a:effectLst/>
                  <a:uLnTx/>
                  <a:uFillTx/>
                </a:rPr>
                <a:t> часы с куратором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консультирование    по интересующим тематикам</a:t>
              </a:r>
              <a:endParaRPr kumimoji="0" lang="en-US" altLang="zh-CN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179"/>
            <p:cNvSpPr txBox="1">
              <a:spLocks noChangeArrowheads="1"/>
            </p:cNvSpPr>
            <p:nvPr/>
          </p:nvSpPr>
          <p:spPr bwMode="auto">
            <a:xfrm>
              <a:off x="3882" y="1569"/>
              <a:ext cx="1213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лекции </a:t>
              </a:r>
            </a:p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</a:t>
              </a:r>
              <a:r>
                <a:rPr lang="ru-RU" altLang="zh-CN" sz="1500" kern="0" dirty="0" err="1" smtClean="0">
                  <a:solidFill>
                    <a:srgbClr val="00478E"/>
                  </a:solidFill>
                </a:rPr>
                <a:t>воркшопы</a:t>
              </a:r>
              <a:endParaRPr lang="ru-RU" altLang="zh-CN" sz="1500" kern="0" dirty="0" smtClean="0">
                <a:solidFill>
                  <a:srgbClr val="00478E"/>
                </a:solidFill>
              </a:endParaRPr>
            </a:p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мастер-классы                 в живом формате</a:t>
              </a:r>
            </a:p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ознакомительные экскурсии                            в учреждения социальной сферы Вологодской области</a:t>
              </a:r>
            </a:p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ежедневные итоговые </a:t>
              </a:r>
              <a:r>
                <a:rPr lang="ru-RU" altLang="zh-CN" sz="1500" kern="0" dirty="0" err="1" smtClean="0">
                  <a:solidFill>
                    <a:srgbClr val="00478E"/>
                  </a:solidFill>
                </a:rPr>
                <a:t>бэкграундеры</a:t>
              </a:r>
              <a:endParaRPr lang="ru-RU" altLang="zh-CN" sz="1500" kern="0" dirty="0" smtClean="0">
                <a:solidFill>
                  <a:srgbClr val="00478E"/>
                </a:solidFill>
              </a:endParaRPr>
            </a:p>
            <a:p>
              <a:pPr marL="1080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altLang="zh-CN" sz="1500" kern="0" dirty="0" smtClean="0">
                  <a:solidFill>
                    <a:srgbClr val="00478E"/>
                  </a:solidFill>
                </a:rPr>
                <a:t> заключительный                  </a:t>
              </a:r>
              <a:r>
                <a:rPr lang="ru-RU" altLang="zh-CN" sz="1500" kern="0" dirty="0" err="1" smtClean="0">
                  <a:solidFill>
                    <a:srgbClr val="00478E"/>
                  </a:solidFill>
                </a:rPr>
                <a:t>митап</a:t>
              </a:r>
              <a:endParaRPr lang="en-US" altLang="zh-CN" sz="1500" kern="0" dirty="0" smtClean="0">
                <a:solidFill>
                  <a:srgbClr val="00478E"/>
                </a:solidFill>
              </a:endParaRPr>
            </a:p>
          </p:txBody>
        </p:sp>
      </p:grpSp>
      <p:pic>
        <p:nvPicPr>
          <p:cNvPr id="95" name="Picture 5" descr="D:\общая\пнг  ч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116" y="1822362"/>
            <a:ext cx="1853059" cy="1853059"/>
          </a:xfrm>
          <a:prstGeom prst="rect">
            <a:avLst/>
          </a:prstGeom>
          <a:noFill/>
        </p:spPr>
      </p:pic>
      <p:sp>
        <p:nvSpPr>
          <p:cNvPr id="96" name="Прямоугольник 95"/>
          <p:cNvSpPr/>
          <p:nvPr/>
        </p:nvSpPr>
        <p:spPr>
          <a:xfrm>
            <a:off x="5421791" y="4342642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b="1" spc="-20" noProof="1" smtClean="0">
                <a:solidFill>
                  <a:srgbClr val="00478E"/>
                </a:solidFill>
              </a:rPr>
              <a:t>40 часов, </a:t>
            </a:r>
          </a:p>
          <a:p>
            <a:pPr algn="ctr"/>
            <a:r>
              <a:rPr lang="ru-RU" altLang="zh-CN" b="1" spc="-20" noProof="1" smtClean="0">
                <a:solidFill>
                  <a:srgbClr val="00478E"/>
                </a:solidFill>
              </a:rPr>
              <a:t>5 дней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705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478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Ключевые итоги проведения стажировочной площадки «Выездной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 в 2020-2021 годах</a:t>
            </a:r>
            <a:endParaRPr lang="ru-RU" dirty="0"/>
          </a:p>
        </p:txBody>
      </p:sp>
      <p:sp>
        <p:nvSpPr>
          <p:cNvPr id="5" name="Текст 15">
            <a:extLst>
              <a:ext uri="{FF2B5EF4-FFF2-40B4-BE49-F238E27FC236}">
                <a16:creationId xmlns=""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07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grpSp>
        <p:nvGrpSpPr>
          <p:cNvPr id="12" name="组合 22"/>
          <p:cNvGrpSpPr>
            <a:grpSpLocks/>
          </p:cNvGrpSpPr>
          <p:nvPr/>
        </p:nvGrpSpPr>
        <p:grpSpPr bwMode="auto">
          <a:xfrm>
            <a:off x="1370131" y="5354698"/>
            <a:ext cx="8640960" cy="1224136"/>
            <a:chOff x="819589" y="3264455"/>
            <a:chExt cx="3168487" cy="932422"/>
          </a:xfrm>
        </p:grpSpPr>
        <p:sp>
          <p:nvSpPr>
            <p:cNvPr id="13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white">
            <a:xfrm>
              <a:off x="819589" y="3264455"/>
              <a:ext cx="3168487" cy="932422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845456" y="3374152"/>
              <a:ext cx="651768" cy="767877"/>
            </a:xfrm>
            <a:prstGeom prst="roundRect">
              <a:avLst/>
            </a:prstGeom>
            <a:gradFill flip="none" rotWithShape="1">
              <a:gsLst>
                <a:gs pos="0">
                  <a:srgbClr val="3333FF">
                    <a:shade val="30000"/>
                    <a:satMod val="115000"/>
                  </a:srgbClr>
                </a:gs>
                <a:gs pos="50000">
                  <a:srgbClr val="3333FF">
                    <a:shade val="67500"/>
                    <a:satMod val="115000"/>
                  </a:srgbClr>
                </a:gs>
                <a:gs pos="100000">
                  <a:srgbClr val="3333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23"/>
          <p:cNvGrpSpPr>
            <a:grpSpLocks/>
          </p:cNvGrpSpPr>
          <p:nvPr/>
        </p:nvGrpSpPr>
        <p:grpSpPr bwMode="auto">
          <a:xfrm>
            <a:off x="1370131" y="3986547"/>
            <a:ext cx="8640960" cy="1224136"/>
            <a:chOff x="4141048" y="2737304"/>
            <a:chExt cx="3168487" cy="932526"/>
          </a:xfrm>
        </p:grpSpPr>
        <p:sp>
          <p:nvSpPr>
            <p:cNvPr id="16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4141048" y="2737304"/>
              <a:ext cx="3168487" cy="932526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4166915" y="2847013"/>
              <a:ext cx="652256" cy="767877"/>
            </a:xfrm>
            <a:prstGeom prst="round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4839449" y="2737304"/>
              <a:ext cx="2470086" cy="914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just" defTabSz="91281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buFont typeface="Arial" pitchFamily="34" charset="0"/>
                <a:buChar char="•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 Очень понравилась ваша практическая часть – это руководство к действию в работе с особыми детьми. Это здорово.</a:t>
              </a:r>
            </a:p>
            <a:p>
              <a:pPr marL="0" lvl="2" algn="just" defTabSz="91281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buFont typeface="Arial" pitchFamily="34" charset="0"/>
                <a:buChar char="•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 Огромное спасибо за практический опыт в таком объеме. Все  было настолько доступно, системно. Полученный опыт будет ориентиром     в дальнейшей работе учреждения.</a:t>
              </a:r>
              <a:endParaRPr lang="en-US" altLang="zh-CN" sz="1600" spc="-20" noProof="1">
                <a:solidFill>
                  <a:srgbClr val="00478E"/>
                </a:solidFill>
              </a:endParaRPr>
            </a:p>
          </p:txBody>
        </p:sp>
      </p:grpSp>
      <p:grpSp>
        <p:nvGrpSpPr>
          <p:cNvPr id="19" name="组合 24"/>
          <p:cNvGrpSpPr>
            <a:grpSpLocks/>
          </p:cNvGrpSpPr>
          <p:nvPr/>
        </p:nvGrpSpPr>
        <p:grpSpPr bwMode="auto">
          <a:xfrm>
            <a:off x="1370131" y="2618395"/>
            <a:ext cx="8640960" cy="1202356"/>
            <a:chOff x="2355097" y="2643182"/>
            <a:chExt cx="3168487" cy="915832"/>
          </a:xfrm>
        </p:grpSpPr>
        <p:sp>
          <p:nvSpPr>
            <p:cNvPr id="2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2355097" y="2643182"/>
              <a:ext cx="3168487" cy="915832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solidFill>
                <a:schemeClr val="accent1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2380964" y="2752879"/>
              <a:ext cx="600523" cy="767877"/>
            </a:xfrm>
            <a:prstGeom prst="roundRect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>
              <a:solidFill>
                <a:schemeClr val="accent1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 34"/>
            <p:cNvSpPr/>
            <p:nvPr/>
          </p:nvSpPr>
          <p:spPr>
            <a:xfrm>
              <a:off x="3001764" y="2681441"/>
              <a:ext cx="2483202" cy="783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just" defTabSz="801688">
                <a:lnSpc>
                  <a:spcPct val="95000"/>
                </a:lnSpc>
                <a:spcAft>
                  <a:spcPts val="80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ru-RU" altLang="zh-CN" sz="1600" spc="-20" noProof="1" smtClean="0">
                  <a:solidFill>
                    <a:srgbClr val="00478E"/>
                  </a:solidFill>
                </a:rPr>
                <a:t>Интересным было всё. Особенно различные мастер – классы, видео-материалы по обучению родителей  из опыта работы сотрудников учреждения. Методические материалы по консультированию семей беспорно помогут в работе</a:t>
              </a:r>
              <a:endParaRPr lang="en-US" altLang="zh-CN" sz="1600" spc="-20" noProof="1">
                <a:solidFill>
                  <a:srgbClr val="00478E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392165" y="2917443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700" b="1" dirty="0" smtClean="0">
                <a:solidFill>
                  <a:srgbClr val="FFFFFF"/>
                </a:solidFill>
                <a:ea typeface="宋体" charset="-122"/>
              </a:rPr>
              <a:t>Астраханская </a:t>
            </a:r>
          </a:p>
          <a:p>
            <a:pPr algn="ctr"/>
            <a:r>
              <a:rPr lang="ru-RU" altLang="zh-CN" sz="1700" b="1" dirty="0" smtClean="0">
                <a:solidFill>
                  <a:srgbClr val="FFFFFF"/>
                </a:solidFill>
                <a:ea typeface="宋体" charset="-122"/>
              </a:rPr>
              <a:t>область</a:t>
            </a:r>
            <a:endParaRPr lang="ru-RU" sz="17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81097" y="4346586"/>
            <a:ext cx="16561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700" b="1" dirty="0" smtClean="0">
                <a:solidFill>
                  <a:srgbClr val="FFFFFF"/>
                </a:solidFill>
                <a:ea typeface="宋体" charset="-122"/>
              </a:rPr>
              <a:t>Смоленская </a:t>
            </a:r>
          </a:p>
          <a:p>
            <a:pPr algn="ctr"/>
            <a:r>
              <a:rPr lang="ru-RU" altLang="zh-CN" sz="1700" b="1" dirty="0" smtClean="0">
                <a:solidFill>
                  <a:srgbClr val="FFFFFF"/>
                </a:solidFill>
                <a:ea typeface="宋体" charset="-122"/>
              </a:rPr>
              <a:t>область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81097" y="5703721"/>
            <a:ext cx="16561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700" b="1" dirty="0" smtClean="0">
                <a:solidFill>
                  <a:srgbClr val="FFFFFF"/>
                </a:solidFill>
                <a:ea typeface="宋体" charset="-122"/>
              </a:rPr>
              <a:t>Омская область</a:t>
            </a:r>
          </a:p>
        </p:txBody>
      </p:sp>
      <p:sp>
        <p:nvSpPr>
          <p:cNvPr id="26" name="矩形 34"/>
          <p:cNvSpPr/>
          <p:nvPr/>
        </p:nvSpPr>
        <p:spPr bwMode="auto">
          <a:xfrm>
            <a:off x="3277836" y="5553799"/>
            <a:ext cx="666124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defTabSz="801688">
              <a:lnSpc>
                <a:spcPct val="95000"/>
              </a:lnSpc>
              <a:spcAft>
                <a:spcPts val="80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ru-RU" altLang="zh-CN" sz="1600" spc="-20" noProof="1" smtClean="0">
                <a:solidFill>
                  <a:srgbClr val="00478E"/>
                </a:solidFill>
              </a:rPr>
              <a:t>Ждем дальнейшее продолжение сотрудничества, обмен практическими материалами, интересными находками в достижении цели  помощи детям с ОВЗ</a:t>
            </a:r>
            <a:endParaRPr lang="en-US" altLang="zh-CN" sz="1600" spc="-20" noProof="1">
              <a:solidFill>
                <a:srgbClr val="00478E"/>
              </a:solidFill>
            </a:endParaRPr>
          </a:p>
        </p:txBody>
      </p:sp>
      <p:grpSp>
        <p:nvGrpSpPr>
          <p:cNvPr id="27" name="组合 17"/>
          <p:cNvGrpSpPr/>
          <p:nvPr/>
        </p:nvGrpSpPr>
        <p:grpSpPr>
          <a:xfrm>
            <a:off x="330233" y="1466267"/>
            <a:ext cx="1053159" cy="1053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0" name="KSO_Shape"/>
          <p:cNvSpPr>
            <a:spLocks/>
          </p:cNvSpPr>
          <p:nvPr/>
        </p:nvSpPr>
        <p:spPr bwMode="auto">
          <a:xfrm>
            <a:off x="542377" y="1698542"/>
            <a:ext cx="604723" cy="51501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itchFamily="34" charset="-122"/>
              <a:cs typeface="+mn-cs"/>
            </a:endParaRPr>
          </a:p>
        </p:txBody>
      </p:sp>
      <p:cxnSp>
        <p:nvCxnSpPr>
          <p:cNvPr id="31" name="直接连接符 14"/>
          <p:cNvCxnSpPr>
            <a:cxnSpLocks/>
          </p:cNvCxnSpPr>
          <p:nvPr/>
        </p:nvCxnSpPr>
        <p:spPr>
          <a:xfrm flipV="1">
            <a:off x="1597446" y="1576435"/>
            <a:ext cx="6897" cy="814225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48359" y="1576435"/>
            <a:ext cx="473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 28 регионов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48359" y="2008483"/>
            <a:ext cx="1044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 184 специалиста из учреждений социальной защиты, образования и здравоохранения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5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17" y="363107"/>
            <a:ext cx="10515600" cy="9312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Практическая составляющая стажировочной площадки «Выездной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микрореабилитационный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центр» </a:t>
            </a:r>
            <a:endParaRPr lang="ru-RU" dirty="0"/>
          </a:p>
        </p:txBody>
      </p:sp>
      <p:sp>
        <p:nvSpPr>
          <p:cNvPr id="3" name="Текст 15">
            <a:extLst>
              <a:ext uri="{FF2B5EF4-FFF2-40B4-BE49-F238E27FC236}">
                <a16:creationId xmlns="" xmlns:a16="http://schemas.microsoft.com/office/drawing/2014/main" id="{F3B07FBE-5BD2-3D04-FE8F-5B021FAEA1D6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08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16AFE5-8C6F-8CBB-BA83-0884BBB5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pic>
        <p:nvPicPr>
          <p:cNvPr id="14" name="Picture 1" descr="D:\общая\обложка блокнот на фору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365" y="1269557"/>
            <a:ext cx="2810007" cy="397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eform 6"/>
          <p:cNvSpPr>
            <a:spLocks/>
          </p:cNvSpPr>
          <p:nvPr/>
        </p:nvSpPr>
        <p:spPr bwMode="auto">
          <a:xfrm>
            <a:off x="1324927" y="1323845"/>
            <a:ext cx="287052" cy="301276"/>
          </a:xfrm>
          <a:custGeom>
            <a:avLst/>
            <a:gdLst>
              <a:gd name="T0" fmla="*/ 134 w 134"/>
              <a:gd name="T1" fmla="*/ 36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6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6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323947" y="1827900"/>
            <a:ext cx="289778" cy="301276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7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7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1323947" y="2259948"/>
            <a:ext cx="287052" cy="301276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1323947" y="2764004"/>
            <a:ext cx="289778" cy="301276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828003" y="1255924"/>
            <a:ext cx="599397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Артикуляционная гимнастика – основа правильного звукопроизношения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28003" y="1805434"/>
            <a:ext cx="532765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Если малыш особый… </a:t>
            </a:r>
            <a:endParaRPr lang="ru-RU" sz="1600" dirty="0">
              <a:solidFill>
                <a:srgbClr val="00478E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828003" y="2254770"/>
            <a:ext cx="546258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Играем с </a:t>
            </a:r>
            <a:r>
              <a:rPr lang="ru-RU" sz="1600" dirty="0" err="1" smtClean="0">
                <a:solidFill>
                  <a:srgbClr val="00478E"/>
                </a:solidFill>
              </a:rPr>
              <a:t>неговорящим</a:t>
            </a:r>
            <a:r>
              <a:rPr lang="ru-RU" sz="1600" dirty="0" smtClean="0">
                <a:solidFill>
                  <a:srgbClr val="00478E"/>
                </a:solidFill>
              </a:rPr>
              <a:t> ребенком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828003" y="2704106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Игры для снятия эмоционального напряжения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23" name="Freeform 29"/>
          <p:cNvSpPr>
            <a:spLocks/>
          </p:cNvSpPr>
          <p:nvPr/>
        </p:nvSpPr>
        <p:spPr bwMode="auto">
          <a:xfrm>
            <a:off x="1323947" y="3196052"/>
            <a:ext cx="289778" cy="301276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828003" y="3153442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err="1" smtClean="0">
                <a:solidFill>
                  <a:srgbClr val="00478E"/>
                </a:solidFill>
              </a:rPr>
              <a:t>Самоподдержка</a:t>
            </a:r>
            <a:r>
              <a:rPr lang="ru-RU" sz="1600" dirty="0" smtClean="0">
                <a:solidFill>
                  <a:srgbClr val="00478E"/>
                </a:solidFill>
              </a:rPr>
              <a:t> и самопомощь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1323947" y="3628100"/>
            <a:ext cx="289778" cy="301276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28003" y="3602778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Игры на развитие мелкой моторики дома 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1323947" y="4060148"/>
            <a:ext cx="289778" cy="301276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828003" y="4052114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Развитие речевого дыхания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1323947" y="4564204"/>
            <a:ext cx="287052" cy="301276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828003" y="4501450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Мой ребенок идет в детский сад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1323947" y="4996252"/>
            <a:ext cx="287052" cy="301276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828003" y="4950786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Мой ребенок идет в школу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828003" y="5400122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Сенсорная перегрузка ребенка: как помочь? 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828003" y="5849459"/>
            <a:ext cx="53546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478E"/>
                </a:solidFill>
              </a:rPr>
              <a:t>Спорт дома – это возможно! </a:t>
            </a:r>
            <a:endParaRPr lang="ru-RU" altLang="zh-CN" sz="1600" dirty="0">
              <a:solidFill>
                <a:srgbClr val="00478E"/>
              </a:solidFill>
            </a:endParaRPr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1323947" y="5428300"/>
            <a:ext cx="287052" cy="301276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36" name="Freeform 21"/>
          <p:cNvSpPr>
            <a:spLocks/>
          </p:cNvSpPr>
          <p:nvPr/>
        </p:nvSpPr>
        <p:spPr bwMode="auto">
          <a:xfrm>
            <a:off x="1323947" y="5860348"/>
            <a:ext cx="287052" cy="301276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629</Words>
  <Application>Microsoft Office PowerPoint</Application>
  <PresentationFormat>Произвольный</PresentationFormat>
  <Paragraphs>130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ПРОФЕССИОНАЛЬНАЯ СТАЖИРОВОЧНАЯ ПЛОЩАДКА: «Выездной микрореабилитационный центр»</vt:lpstr>
      <vt:lpstr>Ключевые направления работы БУ СО ВО «КЦСОН «Забота»</vt:lpstr>
      <vt:lpstr>Историческое развитие практики</vt:lpstr>
      <vt:lpstr>Слайд 4</vt:lpstr>
      <vt:lpstr>Ключевые аспекты обучения на стажировочной площадке  «Выездной микрореабилитационный центр»</vt:lpstr>
      <vt:lpstr>Методическое обеспечение стажировочной площадки  «Выездной микрореабилитационный центр»</vt:lpstr>
      <vt:lpstr>Форматы работы стажировочной площадки  «Выездной микрореабилитационный центр»</vt:lpstr>
      <vt:lpstr>Ключевые итоги проведения стажировочной площадки «Выездной микрореабилитационный центр» в 2020-2021 годах</vt:lpstr>
      <vt:lpstr>Практическая составляющая стажировочной площадки «Выездной микрореабилитационный центр» </vt:lpstr>
      <vt:lpstr>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31</cp:revision>
  <cp:lastPrinted>2022-08-18T11:14:10Z</cp:lastPrinted>
  <dcterms:created xsi:type="dcterms:W3CDTF">2022-08-05T09:44:51Z</dcterms:created>
  <dcterms:modified xsi:type="dcterms:W3CDTF">2022-09-29T10:22:23Z</dcterms:modified>
</cp:coreProperties>
</file>