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3" r:id="rId3"/>
    <p:sldId id="298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F7B"/>
    <a:srgbClr val="18478F"/>
    <a:srgbClr val="3B485B"/>
    <a:srgbClr val="DF51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17" autoAdjust="0"/>
  </p:normalViewPr>
  <p:slideViewPr>
    <p:cSldViewPr snapToGrid="0">
      <p:cViewPr>
        <p:scale>
          <a:sx n="50" d="100"/>
          <a:sy n="50" d="100"/>
        </p:scale>
        <p:origin x="-2874" y="-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535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064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F3EAB-7849-4D1F-BC45-C2032C6F867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074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8064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31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845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63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55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32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9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62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4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26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74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294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95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24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9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98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0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713157" y="104269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3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01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024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075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75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AC7540C-0238-45C4-ABD0-A50CF6A0F0AF}" type="datetimeFigureOut">
              <a:rPr lang="zh-CN" altLang="en-US" smtClean="0"/>
              <a:pPr/>
              <a:t>2022/10/17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8BCDEED-1B45-4D36-92C3-BD3BE56809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52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2022/10/17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hyperlink" Target="mailto:preodoleniecher@mail.ru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圆角矩形 3"/>
          <p:cNvSpPr/>
          <p:nvPr>
            <p:custDataLst>
              <p:tags r:id="rId1"/>
            </p:custDataLst>
          </p:nvPr>
        </p:nvSpPr>
        <p:spPr>
          <a:xfrm rot="2700000">
            <a:off x="8659760" y="144821"/>
            <a:ext cx="863146" cy="863147"/>
          </a:xfrm>
          <a:prstGeom prst="roundRect">
            <a:avLst/>
          </a:prstGeom>
          <a:gradFill>
            <a:gsLst>
              <a:gs pos="0">
                <a:srgbClr val="FFFFFF">
                  <a:alpha val="40000"/>
                </a:srgbClr>
              </a:gs>
              <a:gs pos="100000">
                <a:schemeClr val="bg1">
                  <a:lumMod val="95000"/>
                  <a:alpha val="37000"/>
                </a:schemeClr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PA_圆角矩形 3"/>
          <p:cNvSpPr/>
          <p:nvPr>
            <p:custDataLst>
              <p:tags r:id="rId2"/>
            </p:custDataLst>
          </p:nvPr>
        </p:nvSpPr>
        <p:spPr>
          <a:xfrm rot="2700000">
            <a:off x="478731" y="2487724"/>
            <a:ext cx="2311518" cy="2311519"/>
          </a:xfrm>
          <a:prstGeom prst="roundRect">
            <a:avLst/>
          </a:prstGeom>
          <a:solidFill>
            <a:srgbClr val="18478F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PA_圆角矩形 3"/>
          <p:cNvSpPr/>
          <p:nvPr>
            <p:custDataLst>
              <p:tags r:id="rId3"/>
            </p:custDataLst>
          </p:nvPr>
        </p:nvSpPr>
        <p:spPr>
          <a:xfrm rot="2700000">
            <a:off x="2658138" y="478730"/>
            <a:ext cx="2311518" cy="231151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PA_圆角矩形 3"/>
          <p:cNvSpPr/>
          <p:nvPr>
            <p:custDataLst>
              <p:tags r:id="rId4"/>
            </p:custDataLst>
          </p:nvPr>
        </p:nvSpPr>
        <p:spPr>
          <a:xfrm rot="2700000">
            <a:off x="3173785" y="3816028"/>
            <a:ext cx="2311518" cy="231151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5956" y="1619250"/>
            <a:ext cx="7266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Диагностика и развитие социально-бытовых навыков у детей с инвалидностью</a:t>
            </a:r>
            <a:b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на дому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569735" y="4117695"/>
            <a:ext cx="5942327" cy="0"/>
          </a:xfrm>
          <a:prstGeom prst="line">
            <a:avLst/>
          </a:prstGeom>
          <a:ln>
            <a:solidFill>
              <a:srgbClr val="184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14950" y="4206607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2000" dirty="0" err="1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Зятикова</a:t>
            </a:r>
            <a:r>
              <a:rPr lang="ru-RU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Яна Сергеевна, методист бюджетного учреждения социального обслуживания Вологодской области  «Комплексный центр социального обслуживания населения города Череповца и Череповецкого района «Забота»</a:t>
            </a:r>
          </a:p>
        </p:txBody>
      </p:sp>
      <p:pic>
        <p:nvPicPr>
          <p:cNvPr id="102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2476500"/>
            <a:ext cx="2095499" cy="2095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814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ownloads\2022-10-06_11-03-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280" y="1259230"/>
            <a:ext cx="6828319" cy="5351120"/>
          </a:xfrm>
          <a:prstGeom prst="rect">
            <a:avLst/>
          </a:prstGeom>
          <a:noFill/>
        </p:spPr>
      </p:pic>
      <p:sp>
        <p:nvSpPr>
          <p:cNvPr id="6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4"/>
          <p:cNvSpPr/>
          <p:nvPr/>
        </p:nvSpPr>
        <p:spPr>
          <a:xfrm>
            <a:off x="1821144" y="0"/>
            <a:ext cx="10027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Мониторинг навыков самообслуживания ребенка с инвалидностью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81153" y="1880079"/>
            <a:ext cx="481084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0 - операции самообслуживания</a:t>
            </a:r>
          </a:p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не доступны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57353" y="2586621"/>
            <a:ext cx="473464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1- 22 – низкий уровень, большинство операций самообслуживания выполняется при помощи совместных действий со взрослым;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438303" y="3617013"/>
            <a:ext cx="4753697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23-44 -  средний уровень, большинство операций самообслуживания выполняется по показу взрослого;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19253" y="4590255"/>
            <a:ext cx="4772747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 – 66 – высокий уровень, большинство операций самообслуживания выполняется самостоятельно под наблюдением взрослого.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6946578" y="2607165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圆角矩形 16"/>
          <p:cNvSpPr/>
          <p:nvPr/>
        </p:nvSpPr>
        <p:spPr>
          <a:xfrm>
            <a:off x="6927529" y="3670534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14"/>
          <p:cNvSpPr/>
          <p:nvPr/>
        </p:nvSpPr>
        <p:spPr>
          <a:xfrm>
            <a:off x="6908479" y="4619601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圆角矩形 16"/>
          <p:cNvSpPr/>
          <p:nvPr/>
        </p:nvSpPr>
        <p:spPr>
          <a:xfrm>
            <a:off x="6946579" y="1886700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23\Downloads\2022-10-06_11-14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47" y="2163849"/>
            <a:ext cx="10957506" cy="445988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6564" y="1581666"/>
            <a:ext cx="11609859" cy="52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Демонстрация видеоматериала</a:t>
            </a:r>
          </a:p>
        </p:txBody>
      </p:sp>
      <p:sp>
        <p:nvSpPr>
          <p:cNvPr id="11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24"/>
          <p:cNvSpPr/>
          <p:nvPr/>
        </p:nvSpPr>
        <p:spPr>
          <a:xfrm>
            <a:off x="1935444" y="0"/>
            <a:ext cx="1025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Обратная связь от детей программа социально-бытовой адаптации «Я  сам»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gray">
          <a:xfrm>
            <a:off x="536389" y="2189747"/>
            <a:ext cx="110847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endPara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4"/>
          <p:cNvSpPr/>
          <p:nvPr/>
        </p:nvSpPr>
        <p:spPr>
          <a:xfrm>
            <a:off x="1935444" y="393960"/>
            <a:ext cx="87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Что нам дает система </a:t>
            </a:r>
            <a:r>
              <a:rPr lang="ru-RU" altLang="zh-CN" sz="3600" dirty="0" err="1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МиО</a:t>
            </a:r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?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95300" y="1847850"/>
            <a:ext cx="457200" cy="552450"/>
          </a:xfrm>
          <a:prstGeom prst="rightArrow">
            <a:avLst/>
          </a:prstGeom>
          <a:solidFill>
            <a:srgbClr val="0070C0"/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14350" y="2832100"/>
            <a:ext cx="457200" cy="5524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4350" y="3797300"/>
            <a:ext cx="457200" cy="552450"/>
          </a:xfrm>
          <a:prstGeom prst="rightArrow">
            <a:avLst/>
          </a:prstGeom>
          <a:solidFill>
            <a:srgbClr val="0070C0"/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14350" y="4648200"/>
            <a:ext cx="457200" cy="5524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23253" y="1962150"/>
            <a:ext cx="10868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2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Выстроенная система мониторинга и оценки дает нам возможность увидеть, что программа реальна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23253" y="2800350"/>
            <a:ext cx="10868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2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Дает возможность выстроить подобную систему оценки и для других программ, реализуемых в учреждении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323253" y="3790950"/>
            <a:ext cx="10868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2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Формирует доверие у родителей и мотивацию на участие в деятельности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323253" y="4531412"/>
            <a:ext cx="10868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2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Она дает возможность правильно выстроить системную работу по направлению помощи детям с </a:t>
            </a:r>
            <a:r>
              <a:rPr lang="ru-RU" altLang="zh-CN" sz="2000" b="1" cap="all" dirty="0" err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тмнр</a:t>
            </a:r>
            <a:r>
              <a:rPr lang="ru-RU" altLang="zh-CN" sz="2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圆角矩形 3"/>
          <p:cNvSpPr/>
          <p:nvPr>
            <p:custDataLst>
              <p:tags r:id="rId1"/>
            </p:custDataLst>
          </p:nvPr>
        </p:nvSpPr>
        <p:spPr>
          <a:xfrm rot="2700000">
            <a:off x="8659760" y="144821"/>
            <a:ext cx="863146" cy="863147"/>
          </a:xfrm>
          <a:prstGeom prst="roundRect">
            <a:avLst/>
          </a:prstGeom>
          <a:gradFill>
            <a:gsLst>
              <a:gs pos="0">
                <a:srgbClr val="FFFFFF">
                  <a:alpha val="40000"/>
                </a:srgbClr>
              </a:gs>
              <a:gs pos="100000">
                <a:schemeClr val="bg1">
                  <a:lumMod val="95000"/>
                  <a:alpha val="37000"/>
                </a:schemeClr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PA_圆角矩形 3"/>
          <p:cNvSpPr/>
          <p:nvPr>
            <p:custDataLst>
              <p:tags r:id="rId2"/>
            </p:custDataLst>
          </p:nvPr>
        </p:nvSpPr>
        <p:spPr>
          <a:xfrm rot="2700000">
            <a:off x="478731" y="2487724"/>
            <a:ext cx="2311518" cy="2311519"/>
          </a:xfrm>
          <a:prstGeom prst="roundRect">
            <a:avLst/>
          </a:prstGeom>
          <a:solidFill>
            <a:srgbClr val="18478F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PA_圆角矩形 3"/>
          <p:cNvSpPr/>
          <p:nvPr>
            <p:custDataLst>
              <p:tags r:id="rId3"/>
            </p:custDataLst>
          </p:nvPr>
        </p:nvSpPr>
        <p:spPr>
          <a:xfrm rot="2700000">
            <a:off x="2658138" y="478730"/>
            <a:ext cx="2311518" cy="231151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PA_圆角矩形 3"/>
          <p:cNvSpPr/>
          <p:nvPr>
            <p:custDataLst>
              <p:tags r:id="rId4"/>
            </p:custDataLst>
          </p:nvPr>
        </p:nvSpPr>
        <p:spPr>
          <a:xfrm rot="2700000">
            <a:off x="3173785" y="3816028"/>
            <a:ext cx="2311518" cy="231151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5956" y="1863341"/>
            <a:ext cx="726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Контактные данные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700364" y="2580297"/>
            <a:ext cx="5942327" cy="0"/>
          </a:xfrm>
          <a:prstGeom prst="line">
            <a:avLst/>
          </a:prstGeom>
          <a:ln>
            <a:solidFill>
              <a:srgbClr val="184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42583" y="2887132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 (8202) 26-32-50</a:t>
            </a:r>
          </a:p>
          <a:p>
            <a:pPr algn="ctr"/>
            <a:r>
              <a:rPr lang="en-US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7"/>
              </a:rPr>
              <a:t>preodoleniecher@mail.ru</a:t>
            </a:r>
            <a:r>
              <a:rPr lang="en-US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ru-RU" altLang="zh-CN" sz="2000" dirty="0" smtClean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en-US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zabota.gov35.ru</a:t>
            </a:r>
            <a:r>
              <a:rPr lang="ru-RU" altLang="zh-CN" sz="20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</a:p>
        </p:txBody>
      </p:sp>
      <p:pic>
        <p:nvPicPr>
          <p:cNvPr id="1026" name="Picture 2" descr="\\SETKA\shared\Кортугова О.С\ЛОГО\лого кружка забота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2476500"/>
            <a:ext cx="2095499" cy="2095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8148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356712" y="1796720"/>
            <a:ext cx="2375531" cy="4320480"/>
            <a:chOff x="2068615" y="1696036"/>
            <a:chExt cx="2376264" cy="4320480"/>
          </a:xfrm>
        </p:grpSpPr>
        <p:sp>
          <p:nvSpPr>
            <p:cNvPr id="6" name="圆角矩形 5"/>
            <p:cNvSpPr/>
            <p:nvPr/>
          </p:nvSpPr>
          <p:spPr>
            <a:xfrm>
              <a:off x="2068615" y="1696036"/>
              <a:ext cx="2376264" cy="4320480"/>
            </a:xfrm>
            <a:prstGeom prst="roundRect">
              <a:avLst>
                <a:gd name="adj" fmla="val 782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127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068615" y="2043296"/>
              <a:ext cx="792088" cy="876875"/>
            </a:xfrm>
            <a:custGeom>
              <a:avLst/>
              <a:gdLst/>
              <a:ahLst/>
              <a:cxnLst/>
              <a:rect l="l" t="t" r="r" b="b"/>
              <a:pathLst>
                <a:path w="792088" h="876875">
                  <a:moveTo>
                    <a:pt x="0" y="0"/>
                  </a:moveTo>
                  <a:lnTo>
                    <a:pt x="723499" y="0"/>
                  </a:lnTo>
                  <a:cubicBezTo>
                    <a:pt x="761380" y="0"/>
                    <a:pt x="792088" y="30708"/>
                    <a:pt x="792088" y="68589"/>
                  </a:cubicBezTo>
                  <a:lnTo>
                    <a:pt x="792088" y="808286"/>
                  </a:lnTo>
                  <a:cubicBezTo>
                    <a:pt x="792088" y="846167"/>
                    <a:pt x="761380" y="876875"/>
                    <a:pt x="723499" y="876875"/>
                  </a:cubicBezTo>
                  <a:lnTo>
                    <a:pt x="0" y="876875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127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311587" y="1689458"/>
            <a:ext cx="643011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1.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30460" y="1535794"/>
            <a:ext cx="7961540" cy="78749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 2002 года предоставление социального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Обслуживания на дому семьям с детьми инвалидами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311587" y="3495139"/>
            <a:ext cx="643011" cy="663127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30460" y="3507366"/>
            <a:ext cx="7370990" cy="418163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 2017 года новый этап развития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3311587" y="5300820"/>
            <a:ext cx="643011" cy="663127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68560" y="5155773"/>
            <a:ext cx="7370990" cy="83096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 2018 выделяется практика «Социальное обслуживание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на дому детей с </a:t>
            </a: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ОВЗ»</a:t>
            </a:r>
            <a:endParaRPr lang="ru-RU" altLang="zh-CN" sz="1600" b="1" cap="all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24"/>
          <p:cNvSpPr/>
          <p:nvPr/>
        </p:nvSpPr>
        <p:spPr>
          <a:xfrm>
            <a:off x="1935444" y="393960"/>
            <a:ext cx="87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История развития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4354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3"/>
          <p:cNvSpPr>
            <a:spLocks noChangeArrowheads="1"/>
          </p:cNvSpPr>
          <p:nvPr/>
        </p:nvSpPr>
        <p:spPr bwMode="gray">
          <a:xfrm>
            <a:off x="-648511" y="2320047"/>
            <a:ext cx="7374467" cy="2743200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8" name="Text Box 23"/>
          <p:cNvSpPr txBox="1">
            <a:spLocks noChangeArrowheads="1"/>
          </p:cNvSpPr>
          <p:nvPr/>
        </p:nvSpPr>
        <p:spPr bwMode="gray">
          <a:xfrm>
            <a:off x="1147923" y="1494335"/>
            <a:ext cx="3816748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Дети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 инвалидностью</a:t>
            </a:r>
            <a:endParaRPr lang="en-US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Text Box 40"/>
          <p:cNvSpPr txBox="1">
            <a:spLocks noChangeArrowheads="1"/>
          </p:cNvSpPr>
          <p:nvPr/>
        </p:nvSpPr>
        <p:spPr bwMode="gray">
          <a:xfrm>
            <a:off x="992025" y="3104036"/>
            <a:ext cx="4006225" cy="3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Психоэмоциональное состояние </a:t>
            </a:r>
            <a:endParaRPr lang="en-US" altLang="zh-CN" sz="14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gray">
          <a:xfrm>
            <a:off x="7813723" y="1476983"/>
            <a:ext cx="2747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Родители/законные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представители</a:t>
            </a:r>
            <a:endParaRPr lang="en-US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5326435" y="2316805"/>
            <a:ext cx="7374467" cy="2743200"/>
          </a:xfrm>
          <a:prstGeom prst="upArrow">
            <a:avLst>
              <a:gd name="adj1" fmla="val 57824"/>
              <a:gd name="adj2" fmla="val 5439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gray">
          <a:xfrm>
            <a:off x="1067885" y="3766329"/>
            <a:ext cx="38363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Низкий уровень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социально-бытовой адаптации</a:t>
            </a:r>
            <a:endParaRPr lang="en-US" altLang="zh-CN" sz="14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gray">
          <a:xfrm>
            <a:off x="6576765" y="2802885"/>
            <a:ext cx="48990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Повышен уровень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err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психоэмоционального</a:t>
            </a: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напряжения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gray">
          <a:xfrm>
            <a:off x="5029200" y="3620819"/>
            <a:ext cx="8305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Низкий уровень  уверенности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 себе как  родителе особого ребенка</a:t>
            </a:r>
            <a:endParaRPr lang="ru-RU" altLang="zh-CN" sz="14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6762750" y="4348368"/>
            <a:ext cx="457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Низкий уровень общих и специфических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2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как родителя ребенка с ОВЗ компетенций</a:t>
            </a:r>
            <a:endParaRPr lang="ru-RU" altLang="zh-CN" sz="12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ltGray">
          <a:xfrm>
            <a:off x="492868" y="5438856"/>
            <a:ext cx="10972803" cy="91330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Общие проблемы семьи, воспитывающей ребенка с инвалидностью: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социально-психологические, социально-педагогические, социально-правовые,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социально-экономические</a:t>
            </a:r>
            <a:endParaRPr lang="ru-RU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3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24"/>
          <p:cNvSpPr/>
          <p:nvPr/>
        </p:nvSpPr>
        <p:spPr>
          <a:xfrm>
            <a:off x="1916394" y="228600"/>
            <a:ext cx="9056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Проблемы/потребности детей с инвалидностью и родителей/законных представителей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1104900" y="1371901"/>
            <a:ext cx="10278449" cy="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Дети с ограниченными возможностями здоровья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" name="Picture 3" descr="\\server\Папка Обмена информацией\Прохожева Д.В\От Светика\отчет\Ноябрь\Соц.быт.адаптация\EX6mEiMTQIA.jpg"/>
          <p:cNvPicPr>
            <a:picLocks noChangeAspect="1" noChangeArrowheads="1"/>
          </p:cNvPicPr>
          <p:nvPr/>
        </p:nvPicPr>
        <p:blipFill>
          <a:blip r:embed="rId2" cstate="print"/>
          <a:srcRect t="17283" b="23953"/>
          <a:stretch>
            <a:fillRect/>
          </a:stretch>
        </p:blipFill>
        <p:spPr bwMode="auto">
          <a:xfrm>
            <a:off x="5074785" y="2038480"/>
            <a:ext cx="2432920" cy="2205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\\server\Папка Обмена информацией\Прохожева Д.В\От Светика\отчет\Ноябрь\Соц.быт.адаптация\LlLS5_1KkZ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072" b="482"/>
          <a:stretch>
            <a:fillRect/>
          </a:stretch>
        </p:blipFill>
        <p:spPr bwMode="auto">
          <a:xfrm>
            <a:off x="7867048" y="2000491"/>
            <a:ext cx="3901440" cy="221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\\server\Папка Обмена информацией\Прохожева Д.В\От Светика\отчет\Буклет\Телеска фото\IMG_4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2" y="2050031"/>
            <a:ext cx="3952775" cy="2223587"/>
          </a:xfrm>
          <a:prstGeom prst="rect">
            <a:avLst/>
          </a:prstGeom>
          <a:noFill/>
        </p:spPr>
      </p:pic>
      <p:sp>
        <p:nvSpPr>
          <p:cNvPr id="17" name="Text Box 40"/>
          <p:cNvSpPr txBox="1">
            <a:spLocks noChangeArrowheads="1"/>
          </p:cNvSpPr>
          <p:nvPr/>
        </p:nvSpPr>
        <p:spPr bwMode="gray">
          <a:xfrm>
            <a:off x="744353" y="4575509"/>
            <a:ext cx="3978443" cy="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Прикосновение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gray">
          <a:xfrm>
            <a:off x="4412648" y="4545028"/>
            <a:ext cx="3978443" cy="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Я сам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gray">
          <a:xfrm>
            <a:off x="7785768" y="4543424"/>
            <a:ext cx="3978443" cy="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Азбука эмоций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24"/>
          <p:cNvSpPr/>
          <p:nvPr/>
        </p:nvSpPr>
        <p:spPr>
          <a:xfrm>
            <a:off x="1935444" y="0"/>
            <a:ext cx="1025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Деятельность, реализуемая </a:t>
            </a:r>
          </a:p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 рамках практики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3653" y="5241511"/>
            <a:ext cx="1123069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индивидуальные занятия на дому по развитию навыков контроля над собственным эмоциональным состоянием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13653" y="5890903"/>
            <a:ext cx="112116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проведение индивидуальных занятий на дому по социально-бытовой адаптации</a:t>
            </a:r>
          </a:p>
        </p:txBody>
      </p:sp>
      <p:sp>
        <p:nvSpPr>
          <p:cNvPr id="24" name="圆角矩形 14"/>
          <p:cNvSpPr/>
          <p:nvPr/>
        </p:nvSpPr>
        <p:spPr>
          <a:xfrm>
            <a:off x="279079" y="5930499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圆角矩形 16"/>
          <p:cNvSpPr/>
          <p:nvPr/>
        </p:nvSpPr>
        <p:spPr>
          <a:xfrm>
            <a:off x="279079" y="5248132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\\10.77.2.250\User Folders\ys.zytikova\Desktop\сказка.jpg"/>
          <p:cNvPicPr>
            <a:picLocks noChangeAspect="1" noChangeArrowheads="1"/>
          </p:cNvPicPr>
          <p:nvPr/>
        </p:nvPicPr>
        <p:blipFill>
          <a:blip r:embed="rId2" cstate="print"/>
          <a:srcRect l="29667" t="2815" r="10276" b="29455"/>
          <a:stretch>
            <a:fillRect/>
          </a:stretch>
        </p:blipFill>
        <p:spPr bwMode="auto">
          <a:xfrm>
            <a:off x="4578221" y="2024744"/>
            <a:ext cx="2973356" cy="2230015"/>
          </a:xfrm>
          <a:prstGeom prst="rect">
            <a:avLst/>
          </a:prstGeom>
          <a:noFill/>
        </p:spPr>
      </p:pic>
      <p:pic>
        <p:nvPicPr>
          <p:cNvPr id="18434" name="Picture 2" descr="\\server\Папка Обмена информацией\Прохожева Д.В\От Светика\отчет\Буклет\фото\Фото к отчёту в декабре\IMG_4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8" y="2042533"/>
            <a:ext cx="3983215" cy="2240710"/>
          </a:xfrm>
          <a:prstGeom prst="rect">
            <a:avLst/>
          </a:prstGeom>
          <a:noFill/>
        </p:spPr>
      </p:pic>
      <p:sp>
        <p:nvSpPr>
          <p:cNvPr id="40" name="Text Box 40"/>
          <p:cNvSpPr txBox="1">
            <a:spLocks noChangeArrowheads="1"/>
          </p:cNvSpPr>
          <p:nvPr/>
        </p:nvSpPr>
        <p:spPr bwMode="gray">
          <a:xfrm>
            <a:off x="0" y="1371903"/>
            <a:ext cx="12191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zh-CN" sz="16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Родители детей с ограниченными возможностями здоровья</a:t>
            </a:r>
            <a:endParaRPr lang="ru-RU" altLang="zh-CN" sz="16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435" name="Picture 3" descr="\\server\Папка Обмена информацией\Прохожева Д.В\От Светика\отчет\Буклет\фото\Фото к отчёту в декабре\IMG_4639 (2)ред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052"/>
          <a:stretch>
            <a:fillRect/>
          </a:stretch>
        </p:blipFill>
        <p:spPr bwMode="auto">
          <a:xfrm>
            <a:off x="7705101" y="2079058"/>
            <a:ext cx="4101888" cy="2138332"/>
          </a:xfrm>
          <a:prstGeom prst="rect">
            <a:avLst/>
          </a:prstGeom>
          <a:noFill/>
        </p:spPr>
      </p:pic>
      <p:sp>
        <p:nvSpPr>
          <p:cNvPr id="8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4"/>
          <p:cNvSpPr/>
          <p:nvPr/>
        </p:nvSpPr>
        <p:spPr>
          <a:xfrm>
            <a:off x="1935444" y="0"/>
            <a:ext cx="1025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Деятельность, реализуемая </a:t>
            </a:r>
          </a:p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 рамках практики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13653" y="4566128"/>
            <a:ext cx="1123069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обучение проведению занятий с использованием  </a:t>
            </a:r>
            <a:r>
              <a:rPr lang="ru-RU" altLang="zh-CN" sz="1400" b="1" cap="all" dirty="0" err="1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монтессори</a:t>
            </a: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– материалов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3653" y="4872621"/>
            <a:ext cx="713951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проведение консультаций по различным запросам</a:t>
            </a:r>
            <a:endParaRPr lang="ru-RU" altLang="zh-CN" sz="1400" b="1" cap="all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5553" y="5217213"/>
            <a:ext cx="786973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организация и проведение родительских встреч «Семейный клуб»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13653" y="5580855"/>
            <a:ext cx="1147834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оказание социальной услуги «Кратковременный присмотр за детьми»</a:t>
            </a:r>
          </a:p>
        </p:txBody>
      </p:sp>
      <p:sp>
        <p:nvSpPr>
          <p:cNvPr id="16" name="圆角矩形 14"/>
          <p:cNvSpPr/>
          <p:nvPr/>
        </p:nvSpPr>
        <p:spPr>
          <a:xfrm>
            <a:off x="279079" y="4912217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9079" y="5251684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圆角矩形 14"/>
          <p:cNvSpPr/>
          <p:nvPr/>
        </p:nvSpPr>
        <p:spPr>
          <a:xfrm>
            <a:off x="279079" y="5591151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圆角矩形 16"/>
          <p:cNvSpPr/>
          <p:nvPr/>
        </p:nvSpPr>
        <p:spPr>
          <a:xfrm>
            <a:off x="279079" y="4572750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13653" y="5937729"/>
            <a:ext cx="728345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организация и проведение культурно-массовых мероприятий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13653" y="6244221"/>
            <a:ext cx="1147834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организация и проведение поздравлений с различными праздничными датами на дому</a:t>
            </a:r>
          </a:p>
        </p:txBody>
      </p:sp>
      <p:sp>
        <p:nvSpPr>
          <p:cNvPr id="25" name="圆角矩形 14"/>
          <p:cNvSpPr/>
          <p:nvPr/>
        </p:nvSpPr>
        <p:spPr>
          <a:xfrm>
            <a:off x="279079" y="6283817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圆角矩形 16"/>
          <p:cNvSpPr/>
          <p:nvPr/>
        </p:nvSpPr>
        <p:spPr>
          <a:xfrm>
            <a:off x="279079" y="5944350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Зятикова ЯНА\Смартека\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664343"/>
            <a:ext cx="3675723" cy="2687873"/>
          </a:xfrm>
          <a:prstGeom prst="rect">
            <a:avLst/>
          </a:prstGeom>
          <a:noFill/>
        </p:spPr>
      </p:pic>
      <p:sp>
        <p:nvSpPr>
          <p:cNvPr id="7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24"/>
          <p:cNvSpPr/>
          <p:nvPr/>
        </p:nvSpPr>
        <p:spPr>
          <a:xfrm>
            <a:off x="1935444" y="0"/>
            <a:ext cx="10256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Индивидуальные занятия по программе социально-бытовой адаптации детей – инвалидов «Я – сам»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4603" y="1937229"/>
            <a:ext cx="728345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Формирование навыка приема пищи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94603" y="2266688"/>
            <a:ext cx="713951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Формирование гигиенических навыков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4603" y="2596147"/>
            <a:ext cx="786973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Формирование навыка одевания и раздевания опрятности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4603" y="2925606"/>
            <a:ext cx="913519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Формирование навыков культурного поведения и вежливых взаимоотношений</a:t>
            </a:r>
          </a:p>
        </p:txBody>
      </p:sp>
      <p:sp>
        <p:nvSpPr>
          <p:cNvPr id="16" name="圆角矩形 14"/>
          <p:cNvSpPr/>
          <p:nvPr/>
        </p:nvSpPr>
        <p:spPr>
          <a:xfrm>
            <a:off x="260029" y="2283317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60029" y="2622784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圆角矩形 14"/>
          <p:cNvSpPr/>
          <p:nvPr/>
        </p:nvSpPr>
        <p:spPr>
          <a:xfrm>
            <a:off x="260029" y="2962251"/>
            <a:ext cx="252000" cy="252000"/>
          </a:xfrm>
          <a:prstGeom prst="roundRect">
            <a:avLst>
              <a:gd name="adj" fmla="val 7822"/>
            </a:avLst>
          </a:prstGeom>
          <a:solidFill>
            <a:srgbClr val="18478F"/>
          </a:soli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圆角矩形 12"/>
          <p:cNvSpPr/>
          <p:nvPr/>
        </p:nvSpPr>
        <p:spPr>
          <a:xfrm>
            <a:off x="260029" y="3301718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圆角矩形 16"/>
          <p:cNvSpPr/>
          <p:nvPr/>
        </p:nvSpPr>
        <p:spPr>
          <a:xfrm>
            <a:off x="260029" y="1943850"/>
            <a:ext cx="252000" cy="252000"/>
          </a:xfrm>
          <a:prstGeom prst="roundRect">
            <a:avLst>
              <a:gd name="adj" fmla="val 782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ru-RU" altLang="zh-CN" sz="2400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399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94603" y="3255063"/>
            <a:ext cx="786973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zh-CN" sz="14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Работа с родителями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7403" y="4531413"/>
            <a:ext cx="78697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zh-CN" sz="4000" b="1" cap="all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Какой будет социальный эффект????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35"/>
          <p:cNvGraphicFramePr>
            <a:graphicFrameLocks noGrp="1"/>
          </p:cNvGraphicFramePr>
          <p:nvPr/>
        </p:nvGraphicFramePr>
        <p:xfrm>
          <a:off x="228600" y="1505730"/>
          <a:ext cx="11715750" cy="26517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29000"/>
                <a:gridCol w="4762500"/>
                <a:gridCol w="3524250"/>
              </a:tblGrid>
              <a:tr h="1737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CN" sz="24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Повысить уровень социально-бытовой адаптации?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zh-CN" sz="2400" b="1" kern="1200" cap="all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zh-CN" sz="24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Расширить спектр доступных ребенку операций, которые он выполняет самостоятельно или при минимальном участии взрослого?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Как оценить?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zh-CN" sz="2400" b="1" kern="1200" cap="all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pic>
        <p:nvPicPr>
          <p:cNvPr id="16" name="Picture 2" descr="\\server\Папка Обмена информацией\Зятикова Я.С\от Маши Гостевой\для-Яны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6039"/>
            <a:ext cx="12192000" cy="254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24"/>
          <p:cNvSpPr/>
          <p:nvPr/>
        </p:nvSpPr>
        <p:spPr>
          <a:xfrm>
            <a:off x="1897344" y="0"/>
            <a:ext cx="9989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Улучшение благополучия семей, </a:t>
            </a:r>
          </a:p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воспитывающих детей с инвалидностью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ys.zytikova\Downloads\Шаблон Я сам.png"/>
          <p:cNvPicPr>
            <a:picLocks noChangeAspect="1" noChangeArrowheads="1"/>
          </p:cNvPicPr>
          <p:nvPr/>
        </p:nvPicPr>
        <p:blipFill>
          <a:blip r:embed="rId2" cstate="print"/>
          <a:srcRect l="5218" t="13950" r="5446" b="12922"/>
          <a:stretch>
            <a:fillRect/>
          </a:stretch>
        </p:blipFill>
        <p:spPr bwMode="auto">
          <a:xfrm>
            <a:off x="285750" y="1606379"/>
            <a:ext cx="11521817" cy="4876800"/>
          </a:xfrm>
          <a:prstGeom prst="rect">
            <a:avLst/>
          </a:prstGeom>
          <a:noFill/>
        </p:spPr>
      </p:pic>
      <p:sp>
        <p:nvSpPr>
          <p:cNvPr id="4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24"/>
          <p:cNvSpPr/>
          <p:nvPr/>
        </p:nvSpPr>
        <p:spPr>
          <a:xfrm>
            <a:off x="1935444" y="393960"/>
            <a:ext cx="87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Логическая модель программы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50" y="1390650"/>
          <a:ext cx="11677649" cy="34740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23142"/>
                <a:gridCol w="4754507"/>
              </a:tblGrid>
              <a:tr h="626353">
                <a:tc>
                  <a:txBody>
                    <a:bodyPr/>
                    <a:lstStyle/>
                    <a:p>
                      <a:r>
                        <a:rPr lang="ru-RU" altLang="zh-CN" sz="24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Социальный результат</a:t>
                      </a:r>
                      <a:endParaRPr lang="ru-RU" altLang="zh-CN" sz="2400" b="1" kern="1200" cap="all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altLang="zh-CN" sz="24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Инструмент </a:t>
                      </a:r>
                      <a:endParaRPr lang="ru-RU" altLang="zh-CN" sz="2400" b="1" kern="1200" cap="all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</a:tr>
              <a:tr h="412154">
                <a:tc>
                  <a:txBody>
                    <a:bodyPr/>
                    <a:lstStyle/>
                    <a:p>
                      <a:pPr algn="l"/>
                      <a:endParaRPr lang="ru-RU" altLang="zh-CN" sz="2400" b="1" kern="1200" cap="all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altLang="zh-CN" sz="2400" b="1" kern="1200" cap="all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</a:tr>
              <a:tr h="2390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Расширение спектра доступных ребенку операций социально-бытового характера, которые </a:t>
                      </a:r>
                      <a:endParaRPr lang="en-US" altLang="zh-CN" sz="2400" b="1" kern="1200" cap="all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он выполняет самостоятельно </a:t>
                      </a:r>
                      <a:endParaRPr lang="en-US" altLang="zh-CN" sz="2400" b="1" kern="1200" cap="all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или при минимальном участии взрослого </a:t>
                      </a:r>
                      <a:endParaRPr lang="ru-RU" altLang="zh-CN" sz="2400" b="1" kern="1200" cap="all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Анкета обратной связи «Мониторинг навыков самообслуживания ребенка с инвалидностью»,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2400" b="1" kern="1200" cap="all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наблюдение</a:t>
                      </a:r>
                      <a:endParaRPr lang="ru-RU" altLang="zh-CN" sz="2400" b="1" kern="1200" cap="all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4676" y="5281131"/>
          <a:ext cx="11611574" cy="1097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51794"/>
                <a:gridCol w="2944791"/>
                <a:gridCol w="3442592"/>
                <a:gridCol w="1872397"/>
              </a:tblGrid>
              <a:tr h="578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8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Выполняет самостоятельно под наблюдением взрослого</a:t>
                      </a:r>
                    </a:p>
                  </a:txBody>
                  <a:tcPr marL="84813" marR="8481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8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Выполняет по показу взрослого</a:t>
                      </a:r>
                    </a:p>
                  </a:txBody>
                  <a:tcPr marL="84813" marR="8481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8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Выполняет при помощи совместных действий со взрослым</a:t>
                      </a:r>
                    </a:p>
                  </a:txBody>
                  <a:tcPr marL="84813" marR="8481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800" b="1" kern="1200" cap="all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Не выполняет</a:t>
                      </a:r>
                    </a:p>
                  </a:txBody>
                  <a:tcPr marL="84813" marR="84813" marT="0" marB="0"/>
                </a:tc>
              </a:tr>
            </a:tbl>
          </a:graphicData>
        </a:graphic>
      </p:graphicFrame>
      <p:sp>
        <p:nvSpPr>
          <p:cNvPr id="5" name="矩形 20"/>
          <p:cNvSpPr/>
          <p:nvPr/>
        </p:nvSpPr>
        <p:spPr>
          <a:xfrm rot="13500000">
            <a:off x="1338014" y="553193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21"/>
          <p:cNvSpPr/>
          <p:nvPr/>
        </p:nvSpPr>
        <p:spPr>
          <a:xfrm rot="13500000">
            <a:off x="1591474" y="587060"/>
            <a:ext cx="223681" cy="22368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圆角矩形 25"/>
          <p:cNvSpPr/>
          <p:nvPr/>
        </p:nvSpPr>
        <p:spPr>
          <a:xfrm rot="2700000">
            <a:off x="451479" y="347644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24"/>
          <p:cNvSpPr/>
          <p:nvPr/>
        </p:nvSpPr>
        <p:spPr>
          <a:xfrm>
            <a:off x="1935444" y="393960"/>
            <a:ext cx="87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60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Инструменты оценки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CAC44C-9ABD-46A2-8E88-645DEC627BD9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蓝色扁平化报告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v3fj2s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rv3fj2s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FFFFF"/>
            </a:gs>
            <a:gs pos="100000">
              <a:schemeClr val="bg1">
                <a:lumMod val="95000"/>
              </a:schemeClr>
            </a:gs>
          </a:gsLst>
          <a:lin ang="15000000" scaled="0"/>
        </a:gradFill>
        <a:ln w="25400"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a:ln>
        <a:effectLst>
          <a:outerShdw blurRad="63500" sx="103000" sy="103000" algn="ctr" rotWithShape="0">
            <a:prstClr val="black">
              <a:alpha val="11000"/>
            </a:prstClr>
          </a:outerShdw>
        </a:effectLst>
      </a:spPr>
      <a:bodyPr rtlCol="0" anchor="ctr"/>
      <a:lstStyle>
        <a:defPPr algn="ctr">
          <a:defRPr dirty="0">
            <a:solidFill>
              <a:prstClr val="white"/>
            </a:solidFill>
            <a:latin typeface="方正黑体简体" panose="02010601030101010101" pitchFamily="2" charset="-122"/>
            <a:ea typeface="方正黑体简体" panose="02010601030101010101" pitchFamily="2" charset="-122"/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516</Words>
  <Application>Microsoft Office PowerPoint</Application>
  <PresentationFormat>Произвольный</PresentationFormat>
  <Paragraphs>110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第一PPT，www.1ppt.com</vt:lpstr>
      <vt:lpstr>第一PPT，www.1ppt.com 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123</cp:lastModifiedBy>
  <cp:revision>212</cp:revision>
  <dcterms:created xsi:type="dcterms:W3CDTF">2016-06-30T07:01:47Z</dcterms:created>
  <dcterms:modified xsi:type="dcterms:W3CDTF">2022-10-17T08:32:16Z</dcterms:modified>
</cp:coreProperties>
</file>